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27"/>
  </p:notesMasterIdLst>
  <p:sldIdLst>
    <p:sldId id="469" r:id="rId3"/>
    <p:sldId id="353" r:id="rId4"/>
    <p:sldId id="354" r:id="rId5"/>
    <p:sldId id="399" r:id="rId6"/>
    <p:sldId id="355" r:id="rId7"/>
    <p:sldId id="356" r:id="rId8"/>
    <p:sldId id="400" r:id="rId9"/>
    <p:sldId id="357" r:id="rId10"/>
    <p:sldId id="393" r:id="rId11"/>
    <p:sldId id="470" r:id="rId12"/>
    <p:sldId id="257" r:id="rId13"/>
    <p:sldId id="277" r:id="rId14"/>
    <p:sldId id="289" r:id="rId15"/>
    <p:sldId id="291" r:id="rId16"/>
    <p:sldId id="290" r:id="rId17"/>
    <p:sldId id="292" r:id="rId18"/>
    <p:sldId id="293" r:id="rId19"/>
    <p:sldId id="302" r:id="rId20"/>
    <p:sldId id="296" r:id="rId21"/>
    <p:sldId id="297" r:id="rId22"/>
    <p:sldId id="298" r:id="rId23"/>
    <p:sldId id="299" r:id="rId24"/>
    <p:sldId id="300" r:id="rId25"/>
    <p:sldId id="288" r:id="rId26"/>
  </p:sldIdLst>
  <p:sldSz cx="12192000" cy="6858000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hocolate Cookies" panose="020B0604020202020204" charset="0"/>
      <p:regular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Wingdings 3" panose="05040102010807070707" pitchFamily="18" charset="2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4" roundtripDataSignature="AMtx7mj19t8jthRsHPBwkdTqfTDVqrmP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3192"/>
    <a:srgbClr val="808080"/>
    <a:srgbClr val="DEF2F1"/>
    <a:srgbClr val="028D98"/>
    <a:srgbClr val="FF7171"/>
    <a:srgbClr val="FF5757"/>
    <a:srgbClr val="FF481D"/>
    <a:srgbClr val="029AA6"/>
    <a:srgbClr val="02A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4" autoAdjust="0"/>
  </p:normalViewPr>
  <p:slideViewPr>
    <p:cSldViewPr snapToGrid="0">
      <p:cViewPr>
        <p:scale>
          <a:sx n="60" d="100"/>
          <a:sy n="60" d="100"/>
        </p:scale>
        <p:origin x="103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7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7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t-br/@rethaferguson?utm_content=attributionCopyText&amp;utm_medium=referral&amp;utm_source=pexel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t-br/foto/foto-de-mulheres-no-encontro-3810792/?utm_content=attributionCopyText&amp;utm_medium=referral&amp;utm_source=pexels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DB9DF-4A40-416D-AAB4-4C999FA218E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419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Lembrando que há diversos tipos de objetivos: conceitual/atitudinal e procedimental (ato de fazer, reflexão)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Compreender que é uma ação/movimento – pensar, sentir, agir</a:t>
            </a: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62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lúdico, recolhimento de todos para início da aula</a:t>
            </a: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503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88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Não é formal, não é prova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17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62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690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08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DB9DF-4A40-416D-AAB4-4C999FA218E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30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1A1A1A"/>
                </a:solidFill>
                <a:effectLst/>
                <a:latin typeface="-apple-system"/>
              </a:rPr>
              <a:t>Foto de </a:t>
            </a:r>
            <a:r>
              <a:rPr lang="pt-BR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RF._.</a:t>
            </a:r>
            <a:r>
              <a:rPr lang="pt-BR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studio</a:t>
            </a:r>
            <a:r>
              <a:rPr lang="pt-BR" b="0" i="0" dirty="0">
                <a:solidFill>
                  <a:srgbClr val="1A1A1A"/>
                </a:solidFill>
                <a:effectLst/>
                <a:latin typeface="-apple-system"/>
              </a:rPr>
              <a:t> no </a:t>
            </a:r>
            <a:r>
              <a:rPr lang="pt-BR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dirty="0"/>
          </a:p>
        </p:txBody>
      </p:sp>
      <p:sp>
        <p:nvSpPr>
          <p:cNvPr id="314" name="Google Shape;3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https://www.pngwing.com/pt/free-png-mfatz</a:t>
            </a:r>
            <a:endParaRPr dirty="0"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739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Planejar para ser mais eficiente!</a:t>
            </a: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31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Fazer o plano de aula em equipe</a:t>
            </a:r>
            <a:br>
              <a:rPr lang="pt-BR" dirty="0"/>
            </a:br>
            <a:r>
              <a:rPr lang="pt-BR" dirty="0"/>
              <a:t>https://www.pngwing.com/pt/free-png-zafjx</a:t>
            </a:r>
            <a:endParaRPr dirty="0"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611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215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54d167e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2754d167e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754d167e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34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;p26">
            <a:extLst>
              <a:ext uri="{FF2B5EF4-FFF2-40B4-BE49-F238E27FC236}">
                <a16:creationId xmlns:a16="http://schemas.microsoft.com/office/drawing/2014/main" id="{FD597DF1-6931-B2E7-D503-792E32DC333E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0974904B-8D3A-96D8-036E-A5428949856D}"/>
              </a:ext>
            </a:extLst>
          </p:cNvPr>
          <p:cNvSpPr txBox="1"/>
          <p:nvPr userDrawn="1"/>
        </p:nvSpPr>
        <p:spPr>
          <a:xfrm>
            <a:off x="9094839" y="6581041"/>
            <a:ext cx="292509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9" name="Google Shape;37;p26">
            <a:extLst>
              <a:ext uri="{FF2B5EF4-FFF2-40B4-BE49-F238E27FC236}">
                <a16:creationId xmlns:a16="http://schemas.microsoft.com/office/drawing/2014/main" id="{68F07690-B811-8AD1-6F98-7B7FF57DA912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37;p26">
            <a:extLst>
              <a:ext uri="{FF2B5EF4-FFF2-40B4-BE49-F238E27FC236}">
                <a16:creationId xmlns:a16="http://schemas.microsoft.com/office/drawing/2014/main" id="{28DB6D89-148F-CD8E-8865-72C6271C762B}"/>
              </a:ext>
            </a:extLst>
          </p:cNvPr>
          <p:cNvSpPr txBox="1"/>
          <p:nvPr userDrawn="1"/>
        </p:nvSpPr>
        <p:spPr>
          <a:xfrm>
            <a:off x="9124336" y="6581041"/>
            <a:ext cx="28956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1" name="Google Shape;37;p26">
            <a:extLst>
              <a:ext uri="{FF2B5EF4-FFF2-40B4-BE49-F238E27FC236}">
                <a16:creationId xmlns:a16="http://schemas.microsoft.com/office/drawing/2014/main" id="{4B9C199E-0D2E-C27F-63CB-BF5393D8E8FD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37;p26">
            <a:extLst>
              <a:ext uri="{FF2B5EF4-FFF2-40B4-BE49-F238E27FC236}">
                <a16:creationId xmlns:a16="http://schemas.microsoft.com/office/drawing/2014/main" id="{0A3BE81B-4D74-A6FD-DEBA-A62D722C259C}"/>
              </a:ext>
            </a:extLst>
          </p:cNvPr>
          <p:cNvSpPr txBox="1"/>
          <p:nvPr userDrawn="1"/>
        </p:nvSpPr>
        <p:spPr>
          <a:xfrm>
            <a:off x="9055510" y="6581041"/>
            <a:ext cx="296442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CF6053B2-9EAC-6352-CDC7-85E7F8256A10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ED423302-6930-0828-50E3-1768DB0BBC10}"/>
              </a:ext>
            </a:extLst>
          </p:cNvPr>
          <p:cNvSpPr txBox="1"/>
          <p:nvPr userDrawn="1"/>
        </p:nvSpPr>
        <p:spPr>
          <a:xfrm>
            <a:off x="9183330" y="6581041"/>
            <a:ext cx="283660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9" name="Google Shape;37;p26">
            <a:extLst>
              <a:ext uri="{FF2B5EF4-FFF2-40B4-BE49-F238E27FC236}">
                <a16:creationId xmlns:a16="http://schemas.microsoft.com/office/drawing/2014/main" id="{B20AFCB3-E227-CF35-8352-94660272E3E8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16E60962-C4B2-1AA1-B678-930CDBF39E94}"/>
              </a:ext>
            </a:extLst>
          </p:cNvPr>
          <p:cNvSpPr txBox="1"/>
          <p:nvPr userDrawn="1"/>
        </p:nvSpPr>
        <p:spPr>
          <a:xfrm>
            <a:off x="9075174" y="6581041"/>
            <a:ext cx="29447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 SP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9" name="Google Shape;37;p26">
            <a:extLst>
              <a:ext uri="{FF2B5EF4-FFF2-40B4-BE49-F238E27FC236}">
                <a16:creationId xmlns:a16="http://schemas.microsoft.com/office/drawing/2014/main" id="{98A47B18-2B2F-BEC9-65CA-97D406B6B69D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4D109C97-5AC8-81C8-9A45-7802613DB932}"/>
              </a:ext>
            </a:extLst>
          </p:cNvPr>
          <p:cNvSpPr txBox="1"/>
          <p:nvPr userDrawn="1"/>
        </p:nvSpPr>
        <p:spPr>
          <a:xfrm>
            <a:off x="8967020" y="6581041"/>
            <a:ext cx="305291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86B73FA9-BDF6-0738-BAA4-DF21BFB6A47D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1B610DC2-C828-3DFF-2B37-266066D854D5}"/>
              </a:ext>
            </a:extLst>
          </p:cNvPr>
          <p:cNvSpPr txBox="1"/>
          <p:nvPr userDrawn="1"/>
        </p:nvSpPr>
        <p:spPr>
          <a:xfrm>
            <a:off x="9114504" y="6581041"/>
            <a:ext cx="29054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971820B5-1530-A3CB-3CA9-8B13A0A2AD7A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37;p26">
            <a:extLst>
              <a:ext uri="{FF2B5EF4-FFF2-40B4-BE49-F238E27FC236}">
                <a16:creationId xmlns:a16="http://schemas.microsoft.com/office/drawing/2014/main" id="{4570C02E-1682-6DF6-4FE7-8470D77D8CD7}"/>
              </a:ext>
            </a:extLst>
          </p:cNvPr>
          <p:cNvSpPr txBox="1"/>
          <p:nvPr userDrawn="1"/>
        </p:nvSpPr>
        <p:spPr>
          <a:xfrm>
            <a:off x="8878530" y="6581041"/>
            <a:ext cx="314140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 SP-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" name="Google Shape;37;p26">
            <a:extLst>
              <a:ext uri="{FF2B5EF4-FFF2-40B4-BE49-F238E27FC236}">
                <a16:creationId xmlns:a16="http://schemas.microsoft.com/office/drawing/2014/main" id="{202BC19C-38E4-60D7-C3E5-79FE2733238A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Ó TEXTO">
    <p:bg>
      <p:bgPr>
        <a:solidFill>
          <a:srgbClr val="44B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81E7F7-2B99-40AF-8CA7-3ECCF9348C22}"/>
              </a:ext>
            </a:extLst>
          </p:cNvPr>
          <p:cNvSpPr/>
          <p:nvPr userDrawn="1"/>
        </p:nvSpPr>
        <p:spPr>
          <a:xfrm>
            <a:off x="9274628" y="0"/>
            <a:ext cx="2917372" cy="6858000"/>
          </a:xfrm>
          <a:prstGeom prst="rect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6113B9-3D0D-44B5-8F22-AA4F4C83CAFE}"/>
              </a:ext>
            </a:extLst>
          </p:cNvPr>
          <p:cNvSpPr/>
          <p:nvPr userDrawn="1"/>
        </p:nvSpPr>
        <p:spPr>
          <a:xfrm>
            <a:off x="7924800" y="0"/>
            <a:ext cx="4267199" cy="6858000"/>
          </a:xfrm>
          <a:prstGeom prst="rect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ABD53-DEFB-43D1-BD0E-FDB95D1C77F6}"/>
              </a:ext>
            </a:extLst>
          </p:cNvPr>
          <p:cNvSpPr/>
          <p:nvPr userDrawn="1"/>
        </p:nvSpPr>
        <p:spPr>
          <a:xfrm>
            <a:off x="6743701" y="0"/>
            <a:ext cx="5448300" cy="6858000"/>
          </a:xfrm>
          <a:prstGeom prst="rect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D76B6B-9BEB-4784-B700-4FD746FF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112" y="1870509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D0FDD-1DA9-4E52-8298-DF152639BFB6}"/>
              </a:ext>
            </a:extLst>
          </p:cNvPr>
          <p:cNvSpPr txBox="1"/>
          <p:nvPr userDrawn="1"/>
        </p:nvSpPr>
        <p:spPr>
          <a:xfrm>
            <a:off x="148012" y="124265"/>
            <a:ext cx="803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</a:rPr>
              <a:t>Capacitação de Evangelizadores e Educadores Espíritas do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636220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OM IMAGEM">
    <p:bg>
      <p:bgPr>
        <a:solidFill>
          <a:srgbClr val="158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9137E-8A97-4229-A347-45002275F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D76B6B-9BEB-4784-B700-4FD746FF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112" y="2895600"/>
            <a:ext cx="8228545" cy="1914052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92D079-B0CB-4023-AE6C-4E21D2206C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3641" y="2249258"/>
            <a:ext cx="1659232" cy="313134"/>
          </a:xfrm>
          <a:solidFill>
            <a:srgbClr val="1EC6C6"/>
          </a:solidFill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Momento</a:t>
            </a:r>
            <a:r>
              <a:rPr lang="en-US"/>
              <a:t> 1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2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ctrTitle"/>
          </p:nvPr>
        </p:nvSpPr>
        <p:spPr>
          <a:xfrm>
            <a:off x="1075112" y="187050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66502" y="7481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37;p26">
            <a:extLst>
              <a:ext uri="{FF2B5EF4-FFF2-40B4-BE49-F238E27FC236}">
                <a16:creationId xmlns:a16="http://schemas.microsoft.com/office/drawing/2014/main" id="{10217F9B-7209-AAA3-74BD-23B6D95AEAF6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2907F745-424B-5764-72E9-F069BBAD0010}"/>
              </a:ext>
            </a:extLst>
          </p:cNvPr>
          <p:cNvSpPr txBox="1"/>
          <p:nvPr userDrawn="1"/>
        </p:nvSpPr>
        <p:spPr>
          <a:xfrm>
            <a:off x="8976852" y="6581041"/>
            <a:ext cx="304308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FE464125-034B-4194-B232-5F7E3F81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8" y="530760"/>
            <a:ext cx="5548086" cy="530299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AE2019-835E-4A24-98FE-4BA00AC8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6802" y="6092145"/>
            <a:ext cx="4354512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/>
              <a:t>Referência do texto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85EA6-4E14-4892-8C07-DE3091B1FCE0}"/>
              </a:ext>
            </a:extLst>
          </p:cNvPr>
          <p:cNvSpPr txBox="1"/>
          <p:nvPr userDrawn="1"/>
        </p:nvSpPr>
        <p:spPr>
          <a:xfrm>
            <a:off x="5464096" y="123731"/>
            <a:ext cx="624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Capacitação de Evangelizadores e Educadores Espíritas do estado de São Paulo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9C87F-3FCA-48D9-A4B5-3B1B23644293}"/>
              </a:ext>
            </a:extLst>
          </p:cNvPr>
          <p:cNvSpPr/>
          <p:nvPr userDrawn="1"/>
        </p:nvSpPr>
        <p:spPr>
          <a:xfrm>
            <a:off x="0" y="0"/>
            <a:ext cx="5314949" cy="6858000"/>
          </a:xfrm>
          <a:prstGeom prst="rect">
            <a:avLst/>
          </a:prstGeom>
          <a:solidFill>
            <a:srgbClr val="44B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E6BB6A8-01B8-4D08-821A-E75EE759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45" y="2467430"/>
            <a:ext cx="4020458" cy="192314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19667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IV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670FD2-B8EF-4045-81D9-03A4C8F48E78}"/>
              </a:ext>
            </a:extLst>
          </p:cNvPr>
          <p:cNvSpPr/>
          <p:nvPr userDrawn="1"/>
        </p:nvSpPr>
        <p:spPr>
          <a:xfrm>
            <a:off x="1092201" y="647700"/>
            <a:ext cx="4216400" cy="5892800"/>
          </a:xfrm>
          <a:prstGeom prst="rect">
            <a:avLst/>
          </a:prstGeom>
          <a:solidFill>
            <a:srgbClr val="44B0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C1B87-C007-49A7-95CE-2EFC5CB17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6200" y="1600201"/>
            <a:ext cx="4724400" cy="2185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Nome do </a:t>
            </a:r>
            <a:r>
              <a:rPr lang="en-US" err="1"/>
              <a:t>livro</a:t>
            </a:r>
            <a:br>
              <a:rPr lang="en-US"/>
            </a:br>
            <a:r>
              <a:rPr lang="en-US" err="1"/>
              <a:t>aqui</a:t>
            </a:r>
            <a:endParaRPr lang="pt-BR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B5BB5E-573E-4505-8CBD-7682A0E9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44600" y="482600"/>
            <a:ext cx="4216400" cy="5892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Capa do livro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4D24917-9EA1-4025-B27B-BA1A634C9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200" y="4339545"/>
            <a:ext cx="3517900" cy="91825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t-BR"/>
              <a:t>Nome do texto, referência do capítulo etc</a:t>
            </a:r>
          </a:p>
        </p:txBody>
      </p:sp>
    </p:spTree>
    <p:extLst>
      <p:ext uri="{BB962C8B-B14F-4D97-AF65-F5344CB8AC3E}">
        <p14:creationId xmlns:p14="http://schemas.microsoft.com/office/powerpoint/2010/main" val="272388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C3FE8B2-80EC-47E1-866E-56FF87D9980B}"/>
              </a:ext>
            </a:extLst>
          </p:cNvPr>
          <p:cNvSpPr/>
          <p:nvPr userDrawn="1"/>
        </p:nvSpPr>
        <p:spPr>
          <a:xfrm>
            <a:off x="11567881" y="6272437"/>
            <a:ext cx="497118" cy="497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5997FDE-EEAB-4D92-AC22-33AB54F1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555" y="6338434"/>
            <a:ext cx="529771" cy="365125"/>
          </a:xfrm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9B68003B-DFC8-406A-94E4-789181BC28A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ECDF0E-FF1E-4B35-BAA7-F04FD024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3759C6A9-B0DA-4F91-B288-A9671C63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C89CF-71D9-42B2-A822-236F701C438A}"/>
              </a:ext>
            </a:extLst>
          </p:cNvPr>
          <p:cNvSpPr txBox="1"/>
          <p:nvPr userDrawn="1"/>
        </p:nvSpPr>
        <p:spPr>
          <a:xfrm>
            <a:off x="148012" y="124265"/>
            <a:ext cx="803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Capacitação de Evangelizadores e Educadores Espíritas do estado de São Paulo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9BE0D01-F4E1-472A-9B75-50997266BB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338434"/>
            <a:ext cx="4354512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/>
              <a:t>Referência do texto</a:t>
            </a:r>
          </a:p>
        </p:txBody>
      </p:sp>
    </p:spTree>
    <p:extLst>
      <p:ext uri="{BB962C8B-B14F-4D97-AF65-F5344CB8AC3E}">
        <p14:creationId xmlns:p14="http://schemas.microsoft.com/office/powerpoint/2010/main" val="1645202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8B721-763F-4E02-A723-25F142D988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48313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FE8B2-80EC-47E1-866E-56FF87D9980B}"/>
              </a:ext>
            </a:extLst>
          </p:cNvPr>
          <p:cNvSpPr/>
          <p:nvPr userDrawn="1"/>
        </p:nvSpPr>
        <p:spPr>
          <a:xfrm>
            <a:off x="11567881" y="6272437"/>
            <a:ext cx="497118" cy="497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5997FDE-EEAB-4D92-AC22-33AB54F1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555" y="6338434"/>
            <a:ext cx="529771" cy="365125"/>
          </a:xfrm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9B68003B-DFC8-406A-94E4-789181BC28A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ECDF0E-FF1E-4B35-BAA7-F04FD024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4" y="777502"/>
            <a:ext cx="5548086" cy="1325563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3759C6A9-B0DA-4F91-B288-A9671C63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714" y="2249713"/>
            <a:ext cx="5548086" cy="383078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C89CF-71D9-42B2-A822-236F701C438A}"/>
              </a:ext>
            </a:extLst>
          </p:cNvPr>
          <p:cNvSpPr txBox="1"/>
          <p:nvPr userDrawn="1"/>
        </p:nvSpPr>
        <p:spPr>
          <a:xfrm>
            <a:off x="5696325" y="124266"/>
            <a:ext cx="624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Capacitação de Evangelizadores e Educadores Espíritas do estado de São Paulo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80E6F-AAAE-40AD-8624-5DB0FE964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5488" y="6338888"/>
            <a:ext cx="4354512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/>
              <a:t>Referência do texto</a:t>
            </a:r>
          </a:p>
        </p:txBody>
      </p:sp>
    </p:spTree>
    <p:extLst>
      <p:ext uri="{BB962C8B-B14F-4D97-AF65-F5344CB8AC3E}">
        <p14:creationId xmlns:p14="http://schemas.microsoft.com/office/powerpoint/2010/main" val="2293899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94BF580-06F5-4250-9CDE-7ED950CE1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89713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75BCEBE-6661-414D-83CB-7503733D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28" y="530759"/>
            <a:ext cx="5548086" cy="1325563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FE464125-034B-4194-B232-5F7E3F81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8" y="2002970"/>
            <a:ext cx="5548086" cy="383078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AE2019-835E-4A24-98FE-4BA00AC8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6802" y="6092145"/>
            <a:ext cx="4354512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/>
              <a:t>Referência do texto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EB746-27F3-4328-9F7C-23DCDE57F912}"/>
              </a:ext>
            </a:extLst>
          </p:cNvPr>
          <p:cNvSpPr txBox="1"/>
          <p:nvPr userDrawn="1"/>
        </p:nvSpPr>
        <p:spPr>
          <a:xfrm>
            <a:off x="5493125" y="124565"/>
            <a:ext cx="624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Capacitação de Evangelizadores e Educadores Espíritas do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4051489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94BF580-06F5-4250-9CDE-7ED950CE1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89713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75BCEBE-6661-414D-83CB-7503733D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530759"/>
            <a:ext cx="3777343" cy="1325563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FE464125-034B-4194-B232-5F7E3F81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8" y="530760"/>
            <a:ext cx="5548086" cy="530299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AE2019-835E-4A24-98FE-4BA00AC8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6802" y="6092145"/>
            <a:ext cx="4354512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/>
              <a:t>Referência do texto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85EA6-4E14-4892-8C07-DE3091B1FCE0}"/>
              </a:ext>
            </a:extLst>
          </p:cNvPr>
          <p:cNvSpPr txBox="1"/>
          <p:nvPr userDrawn="1"/>
        </p:nvSpPr>
        <p:spPr>
          <a:xfrm>
            <a:off x="5464096" y="123731"/>
            <a:ext cx="624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Capacitação de Evangelizadores e Educadores Espíritas do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190498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76B6B-9BEB-4784-B700-4FD746FF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112" y="1870509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908437-8967-4F5A-80E2-7CAAF23B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02" y="74815"/>
            <a:ext cx="4114800" cy="365125"/>
          </a:xfrm>
        </p:spPr>
        <p:txBody>
          <a:bodyPr/>
          <a:lstStyle>
            <a:lvl1pPr algn="l">
              <a:defRPr sz="1200" b="0"/>
            </a:lvl1pPr>
          </a:lstStyle>
          <a:p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79CD6E-2819-4D11-BC8F-8080856C4256}"/>
              </a:ext>
            </a:extLst>
          </p:cNvPr>
          <p:cNvSpPr/>
          <p:nvPr userDrawn="1"/>
        </p:nvSpPr>
        <p:spPr>
          <a:xfrm>
            <a:off x="11567881" y="6272437"/>
            <a:ext cx="497118" cy="497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DD9479-E4D9-417A-8DBA-457CD1D2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555" y="6338434"/>
            <a:ext cx="529771" cy="365125"/>
          </a:xfrm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9B68003B-DFC8-406A-94E4-789181BC28A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2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C0641-3DF7-4094-BA57-7265778D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56A9B4-B63D-4963-A39D-84DD96013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AD4ADE-1121-4EA9-9444-41FC4F2F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1727E7-4DAD-4731-8836-BCCAC074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DA4A05-F3E9-409E-8E3B-4EF758C0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87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A88CB-4452-4C48-A548-49D2426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FB938D-30A0-4D24-8190-438628058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69189E-C70B-4B62-B104-471532AB5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23302-2EA3-4B5B-A486-3B1FAE6F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8676FE-7563-42BF-8781-F6E809A1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712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900AD-1DAD-412F-87AD-68D0C436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2E345C-7C43-4B7D-9CBA-DA8207D67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784E8A-BAE6-4AD8-92FF-E31C375F4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8A7839-A3E0-4AA0-9AD4-792EA665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1433BC-9A56-4CCC-9C8C-04234495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B18CDD-5FDD-4CB1-AB6F-F8268DD4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1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COM IMAGEM" userDrawn="1">
  <p:cSld name="CAPA COM IMAGEM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ctrTitle"/>
          </p:nvPr>
        </p:nvSpPr>
        <p:spPr>
          <a:xfrm>
            <a:off x="1075112" y="2895600"/>
            <a:ext cx="8228545" cy="191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ontserrat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37;p26">
            <a:extLst>
              <a:ext uri="{FF2B5EF4-FFF2-40B4-BE49-F238E27FC236}">
                <a16:creationId xmlns:a16="http://schemas.microsoft.com/office/drawing/2014/main" id="{71F96ED2-80F0-9D07-0305-3101633746F0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" name="Google Shape;37;p26">
            <a:extLst>
              <a:ext uri="{FF2B5EF4-FFF2-40B4-BE49-F238E27FC236}">
                <a16:creationId xmlns:a16="http://schemas.microsoft.com/office/drawing/2014/main" id="{0366CE37-92C7-530C-B745-68A60271F968}"/>
              </a:ext>
            </a:extLst>
          </p:cNvPr>
          <p:cNvSpPr txBox="1"/>
          <p:nvPr userDrawn="1"/>
        </p:nvSpPr>
        <p:spPr>
          <a:xfrm>
            <a:off x="9055510" y="6581041"/>
            <a:ext cx="296442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00EC5-06E6-44B2-A759-AFF8E487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A68207-2FF0-4585-BF32-7B996851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CA0912-7051-4B44-B0A0-F15A468F8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A3A9306-27CE-424F-A1F4-149E1BF87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C64E82-2D01-49B2-91F3-BDC8D549C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EC2EFE3-E9E2-4503-B169-6382DBB8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F7376D5-D075-46D0-B27F-0AC4785D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671BC5C-3503-4A30-B13B-DDCF26B8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91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63E77-E56C-4035-B2E8-C52D36C8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83C999-577F-478F-8FDC-E9D0C5A1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E1B5CA-4222-4881-869E-9550B457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11D4BB-D66A-4977-835E-4C9C8F39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140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1B6341C-FB03-4DAE-9FF0-FCF17A9F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86BE36-3EFD-4D78-9FBB-AFC44ACD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E4B59F-CED3-4F67-A68F-CCD3B6D9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281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D908A-F30B-4F8F-8CB6-705BFF84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D04308-78C6-43BC-90F1-B546EADEF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C13754-13B9-4772-84BD-08AA61E3B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D8C890-81C6-4998-89AE-0A721BEC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447055-0FB6-4D70-AD47-39114E4E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A3E300-CCB1-4000-A2C5-69E04E9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020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9473A-DC4B-4DC5-993F-7C2A782D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D57CB0C-E5B6-4782-9757-0C6FDAF98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1F6DB1-FF4B-4E92-8051-7F67A7525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812325-6CF5-4CC3-8379-89227496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43EC51-6EF7-465B-BB1D-0C6F79DD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145DB5-482A-4F26-856A-BB9EAC47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088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3C6F90-5361-4333-8CAA-E5F51EC0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CF7401-45F2-44D8-A877-2E4ABB716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6CF11-3B23-40D6-AC61-EE3392D8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D5952E-F837-4218-B5C1-58626302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858601-99D3-43A8-BC62-3A83A50D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75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F7BAB9-A9A7-472B-8767-3DE66DD4F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5593F4-E629-4135-97C4-BC20A6728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C0EEC8-4294-45EB-9166-4F72383C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CA9D72-A0BD-422A-92C3-DE26E7B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D7C7F-D5C0-43AD-81F3-C9D20607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431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25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51A2A831-3FD4-3732-A403-4F6DC1E9426C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B960051A-9094-D5E3-E466-D0B42C407CDC}"/>
              </a:ext>
            </a:extLst>
          </p:cNvPr>
          <p:cNvSpPr txBox="1"/>
          <p:nvPr userDrawn="1"/>
        </p:nvSpPr>
        <p:spPr>
          <a:xfrm>
            <a:off x="8986684" y="6581041"/>
            <a:ext cx="303325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LIVRO" userDrawn="1">
  <p:cSld name="CAPA LIVR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6426200" y="1600201"/>
            <a:ext cx="47244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6426200" y="4339545"/>
            <a:ext cx="3517900" cy="918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37;p26">
            <a:extLst>
              <a:ext uri="{FF2B5EF4-FFF2-40B4-BE49-F238E27FC236}">
                <a16:creationId xmlns:a16="http://schemas.microsoft.com/office/drawing/2014/main" id="{FCE42910-9A6E-EA97-5FD0-81E7234A3134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421F3E69-6D92-A11F-3483-EC9A8FA06872}"/>
              </a:ext>
            </a:extLst>
          </p:cNvPr>
          <p:cNvSpPr txBox="1"/>
          <p:nvPr userDrawn="1"/>
        </p:nvSpPr>
        <p:spPr>
          <a:xfrm>
            <a:off x="9114504" y="6581041"/>
            <a:ext cx="29054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02">
  <p:cSld name="TEXTO 0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838200" y="6338434"/>
            <a:ext cx="43545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876806F8-E504-42D1-3905-E2CC735680A8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9" name="Google Shape;37;p26">
            <a:extLst>
              <a:ext uri="{FF2B5EF4-FFF2-40B4-BE49-F238E27FC236}">
                <a16:creationId xmlns:a16="http://schemas.microsoft.com/office/drawing/2014/main" id="{3891909E-1DA6-CB42-1926-48EDC2D37CE0}"/>
              </a:ext>
            </a:extLst>
          </p:cNvPr>
          <p:cNvSpPr txBox="1"/>
          <p:nvPr userDrawn="1"/>
        </p:nvSpPr>
        <p:spPr>
          <a:xfrm>
            <a:off x="9065342" y="6581041"/>
            <a:ext cx="295459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" userDrawn="1">
  <p:cSld name="TEXT 0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5805714" y="777502"/>
            <a:ext cx="55480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5805714" y="2249713"/>
            <a:ext cx="5548086" cy="38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3"/>
          </p:nvPr>
        </p:nvSpPr>
        <p:spPr>
          <a:xfrm>
            <a:off x="5805488" y="6338888"/>
            <a:ext cx="43545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37;p26">
            <a:extLst>
              <a:ext uri="{FF2B5EF4-FFF2-40B4-BE49-F238E27FC236}">
                <a16:creationId xmlns:a16="http://schemas.microsoft.com/office/drawing/2014/main" id="{A11EB0B7-65EC-EAF1-F5C9-AFAB07501B62}"/>
              </a:ext>
            </a:extLst>
          </p:cNvPr>
          <p:cNvSpPr txBox="1"/>
          <p:nvPr userDrawn="1"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Google Shape;37;p26">
            <a:extLst>
              <a:ext uri="{FF2B5EF4-FFF2-40B4-BE49-F238E27FC236}">
                <a16:creationId xmlns:a16="http://schemas.microsoft.com/office/drawing/2014/main" id="{D819F453-0595-95BC-4D9C-1512DBC1E781}"/>
              </a:ext>
            </a:extLst>
          </p:cNvPr>
          <p:cNvSpPr txBox="1"/>
          <p:nvPr userDrawn="1"/>
        </p:nvSpPr>
        <p:spPr>
          <a:xfrm>
            <a:off x="9144000" y="6581041"/>
            <a:ext cx="287593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- DEPARTAMENTO DE INFÂNCIA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05">
  <p:cSld name="TEXTO 05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>
            <a:spLocks noGrp="1"/>
          </p:cNvSpPr>
          <p:nvPr>
            <p:ph type="pic" idx="2"/>
          </p:nvPr>
        </p:nvSpPr>
        <p:spPr>
          <a:xfrm>
            <a:off x="1" y="0"/>
            <a:ext cx="478971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547914" y="530759"/>
            <a:ext cx="37773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>
            <a:off x="5617028" y="530760"/>
            <a:ext cx="5548086" cy="5302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3"/>
          </p:nvPr>
        </p:nvSpPr>
        <p:spPr>
          <a:xfrm>
            <a:off x="5616802" y="6092145"/>
            <a:ext cx="43545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22202BEA-01BC-3438-A890-25A68EB8E096}"/>
              </a:ext>
            </a:extLst>
          </p:cNvPr>
          <p:cNvSpPr txBox="1"/>
          <p:nvPr userDrawn="1"/>
        </p:nvSpPr>
        <p:spPr>
          <a:xfrm>
            <a:off x="8986684" y="6581041"/>
            <a:ext cx="303325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42DEF056-AB3D-AD89-BFBB-514364B3CF4B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37;p26">
            <a:extLst>
              <a:ext uri="{FF2B5EF4-FFF2-40B4-BE49-F238E27FC236}">
                <a16:creationId xmlns:a16="http://schemas.microsoft.com/office/drawing/2014/main" id="{68F2C197-33D4-5901-D1B1-B501CA0C1EEF}"/>
              </a:ext>
            </a:extLst>
          </p:cNvPr>
          <p:cNvSpPr txBox="1"/>
          <p:nvPr userDrawn="1"/>
        </p:nvSpPr>
        <p:spPr>
          <a:xfrm>
            <a:off x="9045678" y="6581041"/>
            <a:ext cx="29742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sym typeface="Corbel"/>
              </a:rPr>
              <a:t>USE SP  - DEPARTAMENTO DE INFÂNCIA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" name="Google Shape;37;p26">
            <a:extLst>
              <a:ext uri="{FF2B5EF4-FFF2-40B4-BE49-F238E27FC236}">
                <a16:creationId xmlns:a16="http://schemas.microsoft.com/office/drawing/2014/main" id="{E863C722-96BC-7F33-C267-26B4B7315331}"/>
              </a:ext>
            </a:extLst>
          </p:cNvPr>
          <p:cNvSpPr txBox="1"/>
          <p:nvPr userDrawn="1"/>
        </p:nvSpPr>
        <p:spPr>
          <a:xfrm>
            <a:off x="139928" y="152657"/>
            <a:ext cx="624893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EC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443A7D-EAF6-40C9-8B3F-3DC66762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57209A-32F3-4837-9FB7-C81B89F66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17A26F-E984-4E0E-A348-03181850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F33FF1-E4B5-4839-87C4-54B48813A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5F5C9D-C04B-450C-AD88-69A76DC34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8003B-DFC8-406A-94E4-789181BC28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16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rendizadocomamor.blogspot.com/2014/05/28-aula-biografia-de-chico-xavier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ebm.org.br/evangelizar-euripedesbarsanulf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D45f2nlENPo" TargetMode="External"/><Relationship Id="rId5" Type="http://schemas.openxmlformats.org/officeDocument/2006/relationships/hyperlink" Target="https://aprendizadocomamor.blogspot.com/2014/05/28-aula-biografia-de-chico-xavier.html" TargetMode="External"/><Relationship Id="rId4" Type="http://schemas.openxmlformats.org/officeDocument/2006/relationships/hyperlink" Target="http://aprendizesdocaminho.blogspot.com/2010/03/chico-um-homem-chamado-amor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8C5A58-CF24-4287-8A0B-0DE9967D6E40}"/>
              </a:ext>
            </a:extLst>
          </p:cNvPr>
          <p:cNvSpPr/>
          <p:nvPr/>
        </p:nvSpPr>
        <p:spPr>
          <a:xfrm>
            <a:off x="-20873" y="0"/>
            <a:ext cx="2887499" cy="6858000"/>
          </a:xfrm>
          <a:prstGeom prst="rect">
            <a:avLst/>
          </a:prstGeom>
          <a:solidFill>
            <a:schemeClr val="bg1">
              <a:lumMod val="9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E5D30-4B64-4DAF-90FC-6FBBF661AF03}"/>
              </a:ext>
            </a:extLst>
          </p:cNvPr>
          <p:cNvSpPr/>
          <p:nvPr/>
        </p:nvSpPr>
        <p:spPr>
          <a:xfrm>
            <a:off x="-11433" y="0"/>
            <a:ext cx="4223506" cy="6858000"/>
          </a:xfrm>
          <a:prstGeom prst="rect">
            <a:avLst/>
          </a:prstGeom>
          <a:solidFill>
            <a:schemeClr val="bg1">
              <a:lumMod val="9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ADA0B5-12A6-4FF8-AA36-C02F3DF40938}"/>
              </a:ext>
            </a:extLst>
          </p:cNvPr>
          <p:cNvSpPr/>
          <p:nvPr/>
        </p:nvSpPr>
        <p:spPr>
          <a:xfrm>
            <a:off x="0" y="0"/>
            <a:ext cx="5318125" cy="6858000"/>
          </a:xfrm>
          <a:prstGeom prst="rect">
            <a:avLst/>
          </a:prstGeom>
          <a:solidFill>
            <a:schemeClr val="bg1">
              <a:lumMod val="9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3076C2-4003-4BEA-9E92-1375E6445B7B}"/>
              </a:ext>
            </a:extLst>
          </p:cNvPr>
          <p:cNvGrpSpPr/>
          <p:nvPr/>
        </p:nvGrpSpPr>
        <p:grpSpPr>
          <a:xfrm>
            <a:off x="923101" y="445432"/>
            <a:ext cx="6558214" cy="5550143"/>
            <a:chOff x="5331815" y="544585"/>
            <a:chExt cx="6558214" cy="55501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34131D-0191-4F12-B85F-464A102513FE}"/>
                </a:ext>
              </a:extLst>
            </p:cNvPr>
            <p:cNvSpPr txBox="1"/>
            <p:nvPr/>
          </p:nvSpPr>
          <p:spPr>
            <a:xfrm>
              <a:off x="5331815" y="1011658"/>
              <a:ext cx="6357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98387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Capacitação de Evangelizadores e Educadores Espíritas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998744-DE73-4B8A-878F-A91F98F1B1CF}"/>
                </a:ext>
              </a:extLst>
            </p:cNvPr>
            <p:cNvSpPr txBox="1"/>
            <p:nvPr/>
          </p:nvSpPr>
          <p:spPr>
            <a:xfrm>
              <a:off x="5355774" y="544585"/>
              <a:ext cx="6357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DEPARTAMENTO DE INFÂNCIA . USE-SP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6AD320-A46A-4139-A51E-CC1DCCE962E6}"/>
                </a:ext>
              </a:extLst>
            </p:cNvPr>
            <p:cNvSpPr txBox="1"/>
            <p:nvPr/>
          </p:nvSpPr>
          <p:spPr>
            <a:xfrm>
              <a:off x="7275340" y="5509953"/>
              <a:ext cx="46146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Propostas para a educação/evangelização espírita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1B51630-2504-4AA1-AF93-81C366C1FE93}"/>
                </a:ext>
              </a:extLst>
            </p:cNvPr>
            <p:cNvSpPr/>
            <p:nvPr/>
          </p:nvSpPr>
          <p:spPr>
            <a:xfrm>
              <a:off x="5511119" y="5633064"/>
              <a:ext cx="1314904" cy="3385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MÓDULO  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3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plant, food, piece, dessert&#10;&#10;Description automatically generated">
            <a:extLst>
              <a:ext uri="{FF2B5EF4-FFF2-40B4-BE49-F238E27FC236}">
                <a16:creationId xmlns:a16="http://schemas.microsoft.com/office/drawing/2014/main" id="{C7385FBB-5F25-4EC4-87A8-65768F961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55" t="495" r="3210" b="-1"/>
          <a:stretch/>
        </p:blipFill>
        <p:spPr>
          <a:xfrm flipH="1">
            <a:off x="4872719" y="0"/>
            <a:ext cx="7319281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E2A606-AC08-4A1F-B61D-DE8783C687D3}"/>
              </a:ext>
            </a:extLst>
          </p:cNvPr>
          <p:cNvSpPr txBox="1"/>
          <p:nvPr/>
        </p:nvSpPr>
        <p:spPr>
          <a:xfrm>
            <a:off x="872017" y="3038542"/>
            <a:ext cx="5951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R9 - Planejamento de aulas e atividades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E69F2A-DDE5-8E4A-652D-CB90E71632CC}"/>
              </a:ext>
            </a:extLst>
          </p:cNvPr>
          <p:cNvSpPr txBox="1"/>
          <p:nvPr/>
        </p:nvSpPr>
        <p:spPr>
          <a:xfrm>
            <a:off x="6933729" y="6194786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34343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8FD04-1098-6196-D61D-57D328A9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80D79E85-9995-2546-4CBF-65736EC995DA}"/>
              </a:ext>
            </a:extLst>
          </p:cNvPr>
          <p:cNvSpPr txBox="1"/>
          <p:nvPr/>
        </p:nvSpPr>
        <p:spPr>
          <a:xfrm>
            <a:off x="7522029" y="6458635"/>
            <a:ext cx="57476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lt"/>
                <a:cs typeface="+mn-lt"/>
              </a:rPr>
              <a:t>GUIMARÃES, Martha Rios; </a:t>
            </a:r>
            <a:r>
              <a:rPr kumimoji="0" lang="pt-BR" sz="1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lt"/>
                <a:cs typeface="+mn-lt"/>
              </a:rPr>
              <a:t>Comece pelo comecinho, </a:t>
            </a:r>
            <a:r>
              <a:rPr kumimoji="0" lang="pt-BR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lt"/>
                <a:cs typeface="+mn-lt"/>
              </a:rPr>
              <a:t>Casa Editora  O Clarim, 2011.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3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"/>
          <p:cNvPicPr preferRelativeResize="0"/>
          <p:nvPr/>
        </p:nvPicPr>
        <p:blipFill rotWithShape="1">
          <a:blip r:embed="rId3">
            <a:alphaModFix/>
          </a:blip>
          <a:srcRect l="45448" t="55939" r="5662" b="3150"/>
          <a:stretch/>
        </p:blipFill>
        <p:spPr>
          <a:xfrm>
            <a:off x="4583160" y="0"/>
            <a:ext cx="7608840" cy="6912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Google Shape;139;p1" descr="Text&#10;&#10;Description automatically generated">
            <a:extLst>
              <a:ext uri="{FF2B5EF4-FFF2-40B4-BE49-F238E27FC236}">
                <a16:creationId xmlns:a16="http://schemas.microsoft.com/office/drawing/2014/main" id="{85E6B5B0-F3F2-442D-D2FE-04420DEA0B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872" y="5324167"/>
            <a:ext cx="3893197" cy="1001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6198" y="845370"/>
            <a:ext cx="4467237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ontserrat"/>
              <a:buNone/>
            </a:pPr>
            <a:r>
              <a:rPr lang="pt-BR" sz="3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Capacitação de Evangelizadores e Educadores Espíritas </a:t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3126165" y="2724880"/>
            <a:ext cx="1314904" cy="410921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1310034" y="3650784"/>
            <a:ext cx="2473583" cy="699151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5º. Encontro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D1B37B-DCF4-BB40-75E3-D371D169E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287998" cy="693899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84ADDDA-1EE8-A9E5-FF8A-6D7A5775B968}"/>
              </a:ext>
            </a:extLst>
          </p:cNvPr>
          <p:cNvSpPr/>
          <p:nvPr/>
        </p:nvSpPr>
        <p:spPr>
          <a:xfrm>
            <a:off x="3952568" y="3581196"/>
            <a:ext cx="630592" cy="768739"/>
          </a:xfrm>
          <a:prstGeom prst="ellipse">
            <a:avLst/>
          </a:prstGeom>
          <a:solidFill>
            <a:srgbClr val="FFB600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F90505-A1F1-0650-05C3-E025BE460B14}"/>
              </a:ext>
            </a:extLst>
          </p:cNvPr>
          <p:cNvSpPr/>
          <p:nvPr/>
        </p:nvSpPr>
        <p:spPr>
          <a:xfrm>
            <a:off x="3889529" y="35039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F8F613C-AC89-EAAA-19A3-A5BF7FC01F77}"/>
              </a:ext>
            </a:extLst>
          </p:cNvPr>
          <p:cNvSpPr/>
          <p:nvPr/>
        </p:nvSpPr>
        <p:spPr>
          <a:xfrm>
            <a:off x="436561" y="4501093"/>
            <a:ext cx="7776106" cy="1511537"/>
          </a:xfrm>
          <a:prstGeom prst="roundRect">
            <a:avLst/>
          </a:prstGeom>
          <a:solidFill>
            <a:srgbClr val="F53C80"/>
          </a:solidFill>
          <a:ln>
            <a:solidFill>
              <a:srgbClr val="F75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pt-B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</a:t>
            </a:r>
            <a:r>
              <a:rPr lang="pt-B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Evangelizador/Educador e o</a:t>
            </a:r>
            <a:r>
              <a:rPr lang="pt-BR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Plano de Aula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71F6F4-EBC7-B53B-25EF-95FF31111BCF}"/>
              </a:ext>
            </a:extLst>
          </p:cNvPr>
          <p:cNvSpPr txBox="1"/>
          <p:nvPr/>
        </p:nvSpPr>
        <p:spPr>
          <a:xfrm>
            <a:off x="10881966" y="368987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1;g12754d167e0_0_4">
            <a:extLst>
              <a:ext uri="{FF2B5EF4-FFF2-40B4-BE49-F238E27FC236}">
                <a16:creationId xmlns:a16="http://schemas.microsoft.com/office/drawing/2014/main" id="{26D351D2-6947-14F2-50AE-FC0F3A6A879E}"/>
              </a:ext>
            </a:extLst>
          </p:cNvPr>
          <p:cNvSpPr txBox="1"/>
          <p:nvPr/>
        </p:nvSpPr>
        <p:spPr>
          <a:xfrm>
            <a:off x="6678466" y="3216942"/>
            <a:ext cx="6338961" cy="321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400" b="1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  <a:endParaRPr sz="5400" b="1" i="0" u="none" strike="noStrike" cap="none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53;p2">
            <a:extLst>
              <a:ext uri="{FF2B5EF4-FFF2-40B4-BE49-F238E27FC236}">
                <a16:creationId xmlns:a16="http://schemas.microsoft.com/office/drawing/2014/main" id="{6F89E792-0B94-2DA6-1594-543834A6B4E4}"/>
              </a:ext>
            </a:extLst>
          </p:cNvPr>
          <p:cNvSpPr/>
          <p:nvPr/>
        </p:nvSpPr>
        <p:spPr>
          <a:xfrm>
            <a:off x="6678465" y="1998965"/>
            <a:ext cx="4707309" cy="1157190"/>
          </a:xfrm>
          <a:prstGeom prst="roundRect">
            <a:avLst>
              <a:gd name="adj" fmla="val 50000"/>
            </a:avLst>
          </a:prstGeom>
          <a:solidFill>
            <a:srgbClr val="FFB600"/>
          </a:solidFill>
          <a:ln>
            <a:solidFill>
              <a:srgbClr val="FFB6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47A0B00-B11F-0297-402F-9C974B357B68}"/>
              </a:ext>
            </a:extLst>
          </p:cNvPr>
          <p:cNvSpPr/>
          <p:nvPr/>
        </p:nvSpPr>
        <p:spPr>
          <a:xfrm>
            <a:off x="7112362" y="2115895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Momento 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E07ECD-3F67-EA7C-0BCE-E5FE4BE20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5" b="13743"/>
          <a:stretch/>
        </p:blipFill>
        <p:spPr>
          <a:xfrm>
            <a:off x="0" y="1"/>
            <a:ext cx="5928852" cy="6858000"/>
          </a:xfrm>
          <a:prstGeom prst="rect">
            <a:avLst/>
          </a:prstGeom>
        </p:spPr>
      </p:pic>
      <p:sp>
        <p:nvSpPr>
          <p:cNvPr id="12" name="Google Shape;37;p26">
            <a:extLst>
              <a:ext uri="{FF2B5EF4-FFF2-40B4-BE49-F238E27FC236}">
                <a16:creationId xmlns:a16="http://schemas.microsoft.com/office/drawing/2014/main" id="{24EE7D1C-FD6F-FA82-4857-B6A0C0648F01}"/>
              </a:ext>
            </a:extLst>
          </p:cNvPr>
          <p:cNvSpPr txBox="1"/>
          <p:nvPr/>
        </p:nvSpPr>
        <p:spPr>
          <a:xfrm>
            <a:off x="139928" y="152657"/>
            <a:ext cx="62489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orbel"/>
              <a:buNone/>
            </a:pPr>
            <a:r>
              <a:rPr lang="pt-BR" sz="12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Capacitação de Evangelizadores e Educadores Espíritas do Estado de São Paulo - </a:t>
            </a:r>
            <a:r>
              <a:rPr lang="pt-BR" sz="1400" b="0" i="0" u="none" strike="noStrike" cap="none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rPr>
              <a:t>2022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54d167e0_0_4"/>
          <p:cNvSpPr txBox="1"/>
          <p:nvPr/>
        </p:nvSpPr>
        <p:spPr>
          <a:xfrm>
            <a:off x="525418" y="29496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REFLITA</a:t>
            </a:r>
            <a:endParaRPr sz="44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D0658C2F-5EDF-B74A-744C-2FB9610C7E4B}"/>
              </a:ext>
            </a:extLst>
          </p:cNvPr>
          <p:cNvSpPr/>
          <p:nvPr/>
        </p:nvSpPr>
        <p:spPr>
          <a:xfrm>
            <a:off x="8332838" y="251100"/>
            <a:ext cx="3495367" cy="2951303"/>
          </a:xfrm>
          <a:prstGeom prst="wedgeRoundRectCallout">
            <a:avLst>
              <a:gd name="adj1" fmla="val 56637"/>
              <a:gd name="adj2" fmla="val -54308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1º passo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Wingdings 3" panose="05040102010807070707" pitchFamily="18" charset="2"/>
              </a:rPr>
              <a:t> 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sym typeface="Wingdings 3" panose="05040102010807070707" pitchFamily="18" charset="2"/>
            </a:endParaRPr>
          </a:p>
          <a:p>
            <a:pPr>
              <a:spcBef>
                <a:spcPts val="1000"/>
              </a:spcBef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harmonização do evangelizador com a equipe espiritual</a:t>
            </a:r>
            <a:endParaRPr lang="pt-BR" sz="28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E5830-869D-6F37-E256-1EFF1901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24" y="2232512"/>
            <a:ext cx="2331039" cy="422864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CEB1B9-DF7D-26F7-B7BB-A6686BA4D50E}"/>
              </a:ext>
            </a:extLst>
          </p:cNvPr>
          <p:cNvSpPr txBox="1"/>
          <p:nvPr/>
        </p:nvSpPr>
        <p:spPr>
          <a:xfrm>
            <a:off x="3070696" y="1726752"/>
            <a:ext cx="5262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D8F0EF"/>
              </a:buClr>
              <a:buFont typeface="Wingdings" panose="05000000000000000000" pitchFamily="2" charset="2"/>
              <a:buChar char="§"/>
            </a:pPr>
            <a:r>
              <a:rPr lang="pt-BR" sz="4400">
                <a:solidFill>
                  <a:schemeClr val="tx1">
                    <a:lumMod val="85000"/>
                    <a:lumOff val="15000"/>
                  </a:schemeClr>
                </a:solidFill>
                <a:latin typeface="Chocolate Cookies" panose="02000600000000000000" pitchFamily="2" charset="0"/>
                <a:sym typeface="Corbel"/>
              </a:rPr>
              <a:t>Quem é o seu educando?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F4831A-DF1E-6D11-5E44-2672ED90AA69}"/>
              </a:ext>
            </a:extLst>
          </p:cNvPr>
          <p:cNvSpPr txBox="1"/>
          <p:nvPr/>
        </p:nvSpPr>
        <p:spPr>
          <a:xfrm>
            <a:off x="2403988" y="3470791"/>
            <a:ext cx="9521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D8F0EF"/>
              </a:buClr>
              <a:buFont typeface="Wingdings" panose="05000000000000000000" pitchFamily="2" charset="2"/>
              <a:buChar char="§"/>
            </a:pPr>
            <a:r>
              <a:rPr lang="pt-BR" sz="4400">
                <a:solidFill>
                  <a:schemeClr val="tx1">
                    <a:lumMod val="85000"/>
                    <a:lumOff val="15000"/>
                  </a:schemeClr>
                </a:solidFill>
                <a:latin typeface="Chocolate Cookies" panose="02000600000000000000" pitchFamily="2" charset="0"/>
                <a:sym typeface="Corbel"/>
              </a:rPr>
              <a:t>Qual o tempo de duração da aula?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3C81C6B-AA08-AB30-CAA4-496834510DE9}"/>
              </a:ext>
            </a:extLst>
          </p:cNvPr>
          <p:cNvSpPr txBox="1"/>
          <p:nvPr/>
        </p:nvSpPr>
        <p:spPr>
          <a:xfrm>
            <a:off x="4087901" y="5009639"/>
            <a:ext cx="7269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D8F0EF"/>
              </a:buClr>
              <a:buFont typeface="Wingdings" panose="05000000000000000000" pitchFamily="2" charset="2"/>
              <a:buChar char="§"/>
            </a:pPr>
            <a:r>
              <a:rPr lang="pt-BR" sz="4400">
                <a:solidFill>
                  <a:schemeClr val="tx1">
                    <a:lumMod val="85000"/>
                    <a:lumOff val="15000"/>
                  </a:schemeClr>
                </a:solidFill>
                <a:latin typeface="Chocolate Cookies" panose="02000600000000000000" pitchFamily="2" charset="0"/>
                <a:sym typeface="Corbel"/>
              </a:rPr>
              <a:t>O que o educando deve aprender?</a:t>
            </a:r>
          </a:p>
        </p:txBody>
      </p:sp>
    </p:spTree>
    <p:extLst>
      <p:ext uri="{BB962C8B-B14F-4D97-AF65-F5344CB8AC3E}">
        <p14:creationId xmlns:p14="http://schemas.microsoft.com/office/powerpoint/2010/main" val="25233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54d167e0_0_4"/>
          <p:cNvSpPr txBox="1"/>
          <p:nvPr/>
        </p:nvSpPr>
        <p:spPr>
          <a:xfrm>
            <a:off x="527361" y="33737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POR QUE PLANEJAR?</a:t>
            </a:r>
            <a:endParaRPr sz="44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98CA40-547A-A2FB-3B3A-803961A181D6}"/>
              </a:ext>
            </a:extLst>
          </p:cNvPr>
          <p:cNvSpPr txBox="1"/>
          <p:nvPr/>
        </p:nvSpPr>
        <p:spPr>
          <a:xfrm>
            <a:off x="539313" y="1386196"/>
            <a:ext cx="11125326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spcAft>
                <a:spcPts val="1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Estruturar a aula </a:t>
            </a:r>
            <a:r>
              <a:rPr lang="pt-BR" sz="32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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 começo / meio / fim</a:t>
            </a:r>
          </a:p>
          <a:p>
            <a:pPr marL="354013" indent="-354013">
              <a:spcAft>
                <a:spcPts val="1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Organizar as atividades</a:t>
            </a:r>
          </a:p>
          <a:p>
            <a:pPr marL="354013" indent="-354013">
              <a:spcAft>
                <a:spcPts val="1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Planejar e prever situações</a:t>
            </a:r>
          </a:p>
          <a:p>
            <a:pPr marL="354013" indent="-354013">
              <a:spcAft>
                <a:spcPts val="1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Ter em mente os objetivos que se deseja alcançar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B86F1C6-5B9E-257A-BD19-60F39214A1DA}"/>
              </a:ext>
            </a:extLst>
          </p:cNvPr>
          <p:cNvGrpSpPr/>
          <p:nvPr/>
        </p:nvGrpSpPr>
        <p:grpSpPr>
          <a:xfrm>
            <a:off x="709448" y="4687615"/>
            <a:ext cx="10773103" cy="1078480"/>
            <a:chOff x="709448" y="4687615"/>
            <a:chExt cx="10773103" cy="107848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DF42CE5-73A3-8C6D-BFE1-E596865585C4}"/>
                </a:ext>
              </a:extLst>
            </p:cNvPr>
            <p:cNvSpPr/>
            <p:nvPr/>
          </p:nvSpPr>
          <p:spPr>
            <a:xfrm>
              <a:off x="709448" y="4687615"/>
              <a:ext cx="10773103" cy="1078480"/>
            </a:xfrm>
            <a:prstGeom prst="roundRect">
              <a:avLst/>
            </a:prstGeom>
            <a:solidFill>
              <a:srgbClr val="DEF2F1"/>
            </a:solidFill>
            <a:ln>
              <a:solidFill>
                <a:srgbClr val="DEF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solidFill>
                  <a:srgbClr val="003192"/>
                </a:solidFill>
                <a:latin typeface="Chocolate Cookies" panose="02000600000000000000" pitchFamily="2" charset="0"/>
                <a:cs typeface="Arial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8D80CA5-352E-17F3-724B-916C72C1654D}"/>
                </a:ext>
              </a:extLst>
            </p:cNvPr>
            <p:cNvSpPr txBox="1"/>
            <p:nvPr/>
          </p:nvSpPr>
          <p:spPr>
            <a:xfrm>
              <a:off x="1077005" y="4940108"/>
              <a:ext cx="1003798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400" dirty="0">
                  <a:solidFill>
                    <a:srgbClr val="003192"/>
                  </a:solidFill>
                  <a:latin typeface="Chocolate Cookies" panose="02000600000000000000" pitchFamily="2" charset="0"/>
                  <a:cs typeface="Arial"/>
                </a:rPr>
                <a:t>PLANEJAR PARA SER MAIS EFICIENTE!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7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54d167e0_0_4"/>
          <p:cNvSpPr txBox="1"/>
          <p:nvPr/>
        </p:nvSpPr>
        <p:spPr>
          <a:xfrm>
            <a:off x="-2358320" y="-178440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0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 tarefa do Evangelizador Espírita</a:t>
            </a:r>
            <a:endParaRPr sz="40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7D3C48-1A1F-3550-C313-123B1F74FCDB}"/>
              </a:ext>
            </a:extLst>
          </p:cNvPr>
          <p:cNvSpPr txBox="1"/>
          <p:nvPr/>
        </p:nvSpPr>
        <p:spPr>
          <a:xfrm>
            <a:off x="621422" y="4621037"/>
            <a:ext cx="1123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spcBef>
                <a:spcPts val="1000"/>
              </a:spcBef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É uma espécie de roteiro que revela quais são os objetivos da aula </a:t>
            </a:r>
            <a:r>
              <a:rPr lang="pt-BR" sz="32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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 especificando recursos e o passo a passo da aula</a:t>
            </a:r>
          </a:p>
        </p:txBody>
      </p:sp>
      <p:sp>
        <p:nvSpPr>
          <p:cNvPr id="7" name="Google Shape;211;g12754d167e0_0_4">
            <a:extLst>
              <a:ext uri="{FF2B5EF4-FFF2-40B4-BE49-F238E27FC236}">
                <a16:creationId xmlns:a16="http://schemas.microsoft.com/office/drawing/2014/main" id="{40A252CD-C71C-0189-7F4F-74B1B7A6118E}"/>
              </a:ext>
            </a:extLst>
          </p:cNvPr>
          <p:cNvSpPr txBox="1"/>
          <p:nvPr/>
        </p:nvSpPr>
        <p:spPr>
          <a:xfrm>
            <a:off x="1013423" y="363137"/>
            <a:ext cx="7149943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6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  <a:endParaRPr sz="66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CEA10C-A6AE-7618-2DB0-882C7741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8403">
            <a:off x="7407381" y="235958"/>
            <a:ext cx="3069913" cy="334899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DE05E3-235F-76B5-CB11-ACD77E280B20}"/>
              </a:ext>
            </a:extLst>
          </p:cNvPr>
          <p:cNvSpPr txBox="1"/>
          <p:nvPr/>
        </p:nvSpPr>
        <p:spPr>
          <a:xfrm>
            <a:off x="621424" y="3075859"/>
            <a:ext cx="714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spcBef>
                <a:spcPts val="1000"/>
              </a:spcBef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É um documento que detalha e orienta o professor na sala de aula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23AF930-283D-BA1C-BD83-D570BEA287CE}"/>
              </a:ext>
            </a:extLst>
          </p:cNvPr>
          <p:cNvSpPr txBox="1"/>
          <p:nvPr/>
        </p:nvSpPr>
        <p:spPr>
          <a:xfrm>
            <a:off x="3001296" y="1704109"/>
            <a:ext cx="436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O QUE É</a:t>
            </a:r>
            <a:endParaRPr lang="pt-BR" sz="6600"/>
          </a:p>
        </p:txBody>
      </p:sp>
    </p:spTree>
    <p:extLst>
      <p:ext uri="{BB962C8B-B14F-4D97-AF65-F5344CB8AC3E}">
        <p14:creationId xmlns:p14="http://schemas.microsoft.com/office/powerpoint/2010/main" val="4050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54d167e0_0_4"/>
          <p:cNvSpPr txBox="1"/>
          <p:nvPr/>
        </p:nvSpPr>
        <p:spPr>
          <a:xfrm>
            <a:off x="568809" y="358040"/>
            <a:ext cx="9474843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ITENS FUNDAMENTAIS DO PLANO DE AULA</a:t>
            </a:r>
            <a:endParaRPr sz="44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9BC57D-46C0-5F3C-F100-1559F4E6C948}"/>
              </a:ext>
            </a:extLst>
          </p:cNvPr>
          <p:cNvSpPr txBox="1"/>
          <p:nvPr/>
        </p:nvSpPr>
        <p:spPr>
          <a:xfrm>
            <a:off x="539313" y="1946632"/>
            <a:ext cx="1165268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Tema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Objetivos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Incentivo inicial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/ Introdução / Sensibilização / Motivação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Desenvolvimento </a:t>
            </a:r>
            <a:r>
              <a:rPr lang="pt-BR" sz="3200" b="1" dirty="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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conteúdo + estratégias metodológicas, recursos didáticos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Avaliação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Fixação</a:t>
            </a:r>
          </a:p>
          <a:p>
            <a:pPr marL="354013" indent="-354013">
              <a:spcAft>
                <a:spcPts val="5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13949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A871DE7-42FB-2B15-8FFB-5DE658C0B8A3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1" name="Google Shape;211;g12754d167e0_0_4"/>
          <p:cNvSpPr txBox="1"/>
          <p:nvPr/>
        </p:nvSpPr>
        <p:spPr>
          <a:xfrm>
            <a:off x="543980" y="35397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Tema</a:t>
            </a:r>
            <a:endParaRPr sz="4400" b="1" i="1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AF289E-494C-6F48-0EF4-4095191CAF6E}"/>
              </a:ext>
            </a:extLst>
          </p:cNvPr>
          <p:cNvSpPr txBox="1"/>
          <p:nvPr/>
        </p:nvSpPr>
        <p:spPr>
          <a:xfrm>
            <a:off x="529232" y="1936165"/>
            <a:ext cx="67564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Trata do assunto principal que será desenvolvido na aula</a:t>
            </a:r>
          </a:p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endParaRPr lang="pt-BR" sz="3200">
              <a:solidFill>
                <a:srgbClr val="DEF2F1"/>
              </a:solidFill>
              <a:latin typeface="+mn-lt"/>
              <a:sym typeface="Wingdings 3" panose="05040102010807070707" pitchFamily="18" charset="2"/>
            </a:endParaRPr>
          </a:p>
          <a:p>
            <a:pPr>
              <a:buClr>
                <a:srgbClr val="DEF2F1"/>
              </a:buClr>
            </a:pPr>
            <a:r>
              <a:rPr lang="pt-BR" sz="32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   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Wingdings 3" panose="05040102010807070707" pitchFamily="18" charset="2"/>
              </a:rPr>
              <a:t>assim você não perde o foco!</a:t>
            </a:r>
            <a:endParaRPr lang="pt-BR" sz="3200">
              <a:solidFill>
                <a:schemeClr val="tx1">
                  <a:lumMod val="95000"/>
                  <a:lumOff val="5000"/>
                </a:schemeClr>
              </a:solidFill>
              <a:latin typeface="+mn-lt"/>
              <a:sym typeface="Corbe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52BC76-2718-7556-5BB4-C774C3D9586F}"/>
              </a:ext>
            </a:extLst>
          </p:cNvPr>
          <p:cNvSpPr txBox="1"/>
          <p:nvPr/>
        </p:nvSpPr>
        <p:spPr>
          <a:xfrm>
            <a:off x="26661" y="5474902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</a:t>
            </a:r>
            <a:r>
              <a:rPr lang="pt-BR" dirty="0">
                <a:solidFill>
                  <a:srgbClr val="595959"/>
                </a:solidFill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F72A277-5D17-496E-7A40-084ECABFC191}"/>
              </a:ext>
            </a:extLst>
          </p:cNvPr>
          <p:cNvSpPr txBox="1"/>
          <p:nvPr/>
        </p:nvSpPr>
        <p:spPr>
          <a:xfrm>
            <a:off x="1035000" y="5530188"/>
            <a:ext cx="11299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>
                <a:solidFill>
                  <a:srgbClr val="595959"/>
                </a:solidFill>
                <a:latin typeface="+mj-lt"/>
              </a:rPr>
              <a:t>Tema: </a:t>
            </a:r>
            <a:r>
              <a:rPr lang="pt-BR" sz="2800">
                <a:solidFill>
                  <a:srgbClr val="595959"/>
                </a:solidFill>
                <a:latin typeface="+mj-lt"/>
              </a:rPr>
              <a:t>A importância de Francisco Cândido Xavier para o Espiritismo.</a:t>
            </a:r>
          </a:p>
          <a:p>
            <a:r>
              <a:rPr lang="pt-BR" sz="2800" b="1">
                <a:solidFill>
                  <a:srgbClr val="595959"/>
                </a:solidFill>
                <a:latin typeface="+mj-lt"/>
              </a:rPr>
              <a:t>Idade: </a:t>
            </a:r>
            <a:r>
              <a:rPr lang="pt-BR" sz="2800">
                <a:solidFill>
                  <a:srgbClr val="595959"/>
                </a:solidFill>
                <a:latin typeface="+mj-lt"/>
              </a:rPr>
              <a:t>10 anos.                    </a:t>
            </a:r>
            <a:r>
              <a:rPr lang="pt-BR" sz="2800" b="1">
                <a:solidFill>
                  <a:srgbClr val="595959"/>
                </a:solidFill>
                <a:latin typeface="+mj-lt"/>
              </a:rPr>
              <a:t>Tempo:</a:t>
            </a:r>
            <a:r>
              <a:rPr lang="pt-BR" sz="2800">
                <a:solidFill>
                  <a:srgbClr val="595959"/>
                </a:solidFill>
                <a:latin typeface="+mj-lt"/>
              </a:rPr>
              <a:t> 120 minutos.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44B76A-95FB-0A58-7C90-2F8C6F39AC0C}"/>
              </a:ext>
            </a:extLst>
          </p:cNvPr>
          <p:cNvSpPr txBox="1"/>
          <p:nvPr/>
        </p:nvSpPr>
        <p:spPr>
          <a:xfrm rot="2073811">
            <a:off x="3658561" y="3148355"/>
            <a:ext cx="1137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</a:t>
            </a:r>
            <a:endParaRPr lang="pt-BR" sz="3200"/>
          </a:p>
        </p:txBody>
      </p:sp>
      <p:sp>
        <p:nvSpPr>
          <p:cNvPr id="19" name="Balão de Fala: Retângulo com Cantos Arredondados 18">
            <a:extLst>
              <a:ext uri="{FF2B5EF4-FFF2-40B4-BE49-F238E27FC236}">
                <a16:creationId xmlns:a16="http://schemas.microsoft.com/office/drawing/2014/main" id="{755F5B0E-8C26-EE7E-E46A-27615EE31164}"/>
              </a:ext>
            </a:extLst>
          </p:cNvPr>
          <p:cNvSpPr/>
          <p:nvPr/>
        </p:nvSpPr>
        <p:spPr>
          <a:xfrm>
            <a:off x="8332838" y="274492"/>
            <a:ext cx="3495367" cy="2951303"/>
          </a:xfrm>
          <a:prstGeom prst="wedgeRoundRectCallout">
            <a:avLst>
              <a:gd name="adj1" fmla="val 55878"/>
              <a:gd name="adj2" fmla="val -54308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Qual a idade dos educandos?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E o tempo de aula?</a:t>
            </a:r>
          </a:p>
        </p:txBody>
      </p:sp>
    </p:spTree>
    <p:extLst>
      <p:ext uri="{BB962C8B-B14F-4D97-AF65-F5344CB8AC3E}">
        <p14:creationId xmlns:p14="http://schemas.microsoft.com/office/powerpoint/2010/main" val="38922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0" grpId="0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54d167e0_0_4"/>
          <p:cNvSpPr txBox="1"/>
          <p:nvPr/>
        </p:nvSpPr>
        <p:spPr>
          <a:xfrm>
            <a:off x="543980" y="35397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Objetivos </a:t>
            </a:r>
            <a:endParaRPr lang="pt-BR" sz="4400" b="1" i="1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AF289E-494C-6F48-0EF4-4095191CAF6E}"/>
              </a:ext>
            </a:extLst>
          </p:cNvPr>
          <p:cNvSpPr txBox="1"/>
          <p:nvPr/>
        </p:nvSpPr>
        <p:spPr>
          <a:xfrm>
            <a:off x="636574" y="2934351"/>
            <a:ext cx="11528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Momento de estabelecer 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sym typeface="Corbel"/>
              </a:rPr>
              <a:t>onde ser quer chegar  </a:t>
            </a:r>
            <a:r>
              <a:rPr lang="pt-BR" sz="3200">
                <a:solidFill>
                  <a:srgbClr val="DEF2F1"/>
                </a:solidFill>
                <a:sym typeface="Wingdings 3" panose="05040102010807070707" pitchFamily="18" charset="2"/>
              </a:rPr>
              <a:t>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o que se quer alcançar </a:t>
            </a:r>
          </a:p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endParaRPr lang="pt-BR" sz="3200">
              <a:solidFill>
                <a:schemeClr val="tx1">
                  <a:lumMod val="95000"/>
                  <a:lumOff val="5000"/>
                </a:schemeClr>
              </a:solidFill>
              <a:latin typeface="+mn-lt"/>
              <a:sym typeface="Corbel"/>
            </a:endParaRPr>
          </a:p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Ações esperadas do evangelizando </a:t>
            </a:r>
            <a:r>
              <a:rPr lang="pt-BR" sz="3200">
                <a:solidFill>
                  <a:srgbClr val="DEF2F1"/>
                </a:solidFill>
                <a:sym typeface="Wingdings 3" panose="05040102010807070707" pitchFamily="18" charset="2"/>
              </a:rPr>
              <a:t> </a:t>
            </a: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Wingdings 3" panose="05040102010807070707" pitchFamily="18" charset="2"/>
              </a:rPr>
              <a:t>pensar, refletir, agir...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C86C531-5EB8-C855-8930-BB4F16B15E56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52BC76-2718-7556-5BB4-C774C3D9586F}"/>
              </a:ext>
            </a:extLst>
          </p:cNvPr>
          <p:cNvSpPr txBox="1"/>
          <p:nvPr/>
        </p:nvSpPr>
        <p:spPr>
          <a:xfrm>
            <a:off x="26661" y="5461651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</a:t>
            </a:r>
            <a:r>
              <a:rPr lang="pt-BR" dirty="0">
                <a:solidFill>
                  <a:srgbClr val="595959"/>
                </a:solidFill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F72A277-5D17-496E-7A40-084ECABFC191}"/>
              </a:ext>
            </a:extLst>
          </p:cNvPr>
          <p:cNvSpPr txBox="1"/>
          <p:nvPr/>
        </p:nvSpPr>
        <p:spPr>
          <a:xfrm>
            <a:off x="1110930" y="5482868"/>
            <a:ext cx="1084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595959"/>
                </a:solidFill>
                <a:latin typeface="+mj-lt"/>
              </a:rPr>
              <a:t>Reconhecer a importância dos desafios vividos por Chico Xavier em sua jornada na Terra para construção do homem de bem.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44B76A-95FB-0A58-7C90-2F8C6F39AC0C}"/>
              </a:ext>
            </a:extLst>
          </p:cNvPr>
          <p:cNvSpPr txBox="1"/>
          <p:nvPr/>
        </p:nvSpPr>
        <p:spPr>
          <a:xfrm rot="19122423">
            <a:off x="3486578" y="1304774"/>
            <a:ext cx="1137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</a:t>
            </a:r>
            <a:endParaRPr lang="pt-BR" sz="28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DF615A-F1DC-AEC6-D28F-C5B1CF6D34BB}"/>
              </a:ext>
            </a:extLst>
          </p:cNvPr>
          <p:cNvSpPr txBox="1"/>
          <p:nvPr/>
        </p:nvSpPr>
        <p:spPr>
          <a:xfrm>
            <a:off x="4153917" y="1381348"/>
            <a:ext cx="2912504" cy="1077218"/>
          </a:xfrm>
          <a:prstGeom prst="rect">
            <a:avLst/>
          </a:prstGeom>
          <a:noFill/>
          <a:ln>
            <a:solidFill>
              <a:srgbClr val="DEF2F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DEF2F1"/>
              </a:buClr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voltado para o evangelizando</a:t>
            </a:r>
          </a:p>
        </p:txBody>
      </p:sp>
      <p:sp>
        <p:nvSpPr>
          <p:cNvPr id="14" name="Balão de Fala: Retângulo com Cantos Arredondados 13">
            <a:extLst>
              <a:ext uri="{FF2B5EF4-FFF2-40B4-BE49-F238E27FC236}">
                <a16:creationId xmlns:a16="http://schemas.microsoft.com/office/drawing/2014/main" id="{BAC62C18-A6EA-B2A9-A3D2-47A93F140A65}"/>
              </a:ext>
            </a:extLst>
          </p:cNvPr>
          <p:cNvSpPr/>
          <p:nvPr/>
        </p:nvSpPr>
        <p:spPr>
          <a:xfrm>
            <a:off x="8332838" y="294779"/>
            <a:ext cx="3495367" cy="2163788"/>
          </a:xfrm>
          <a:prstGeom prst="wedgeRoundRectCallout">
            <a:avLst>
              <a:gd name="adj1" fmla="val 58153"/>
              <a:gd name="adj2" fmla="val -55655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Propósito com ação clara e explícita </a:t>
            </a:r>
          </a:p>
        </p:txBody>
      </p:sp>
    </p:spTree>
    <p:extLst>
      <p:ext uri="{BB962C8B-B14F-4D97-AF65-F5344CB8AC3E}">
        <p14:creationId xmlns:p14="http://schemas.microsoft.com/office/powerpoint/2010/main" val="287869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9BA93B6C-FCE5-F981-05E1-5AB23383A376}"/>
              </a:ext>
            </a:extLst>
          </p:cNvPr>
          <p:cNvSpPr/>
          <p:nvPr/>
        </p:nvSpPr>
        <p:spPr>
          <a:xfrm>
            <a:off x="0" y="5493755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CD827F-873A-4543-A60D-5153D4F83F89}"/>
              </a:ext>
            </a:extLst>
          </p:cNvPr>
          <p:cNvSpPr txBox="1"/>
          <p:nvPr/>
        </p:nvSpPr>
        <p:spPr>
          <a:xfrm>
            <a:off x="601262" y="3397940"/>
            <a:ext cx="11226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Recurso utilizado para motivar a curiosidade do evangelizando para o tema que será desenvolvido a seguir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94CFA0-4E8C-BB8B-B956-A2835AB97BBA}"/>
              </a:ext>
            </a:extLst>
          </p:cNvPr>
          <p:cNvSpPr txBox="1"/>
          <p:nvPr/>
        </p:nvSpPr>
        <p:spPr>
          <a:xfrm>
            <a:off x="26661" y="5474903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AEE8F0-808B-6A3D-936C-BAFF25BC4DDC}"/>
              </a:ext>
            </a:extLst>
          </p:cNvPr>
          <p:cNvSpPr txBox="1"/>
          <p:nvPr/>
        </p:nvSpPr>
        <p:spPr>
          <a:xfrm>
            <a:off x="1151052" y="5499868"/>
            <a:ext cx="108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595959"/>
                </a:solidFill>
                <a:latin typeface="+mj-lt"/>
              </a:rPr>
              <a:t>Ensinar a música </a:t>
            </a:r>
            <a:r>
              <a:rPr lang="pt-BR" sz="2800" i="0">
                <a:solidFill>
                  <a:srgbClr val="595959"/>
                </a:solidFill>
                <a:effectLst/>
                <a:latin typeface="+mj-lt"/>
              </a:rPr>
              <a:t>“Lili (</a:t>
            </a:r>
            <a:r>
              <a:rPr lang="pt-BR" sz="2800" i="0" err="1">
                <a:solidFill>
                  <a:srgbClr val="595959"/>
                </a:solidFill>
                <a:effectLst/>
                <a:latin typeface="+mj-lt"/>
              </a:rPr>
              <a:t>Hi</a:t>
            </a:r>
            <a:r>
              <a:rPr lang="pt-BR" sz="2800" i="0">
                <a:solidFill>
                  <a:srgbClr val="595959"/>
                </a:solidFill>
                <a:effectLst/>
                <a:latin typeface="+mj-lt"/>
              </a:rPr>
              <a:t>-Lili, </a:t>
            </a:r>
            <a:r>
              <a:rPr lang="pt-BR" sz="2800" i="0" err="1">
                <a:solidFill>
                  <a:srgbClr val="595959"/>
                </a:solidFill>
                <a:effectLst/>
                <a:latin typeface="+mj-lt"/>
              </a:rPr>
              <a:t>Hi-Lou</a:t>
            </a:r>
            <a:r>
              <a:rPr lang="pt-BR" sz="2800" i="0">
                <a:solidFill>
                  <a:srgbClr val="595959"/>
                </a:solidFill>
                <a:effectLst/>
                <a:latin typeface="+mj-lt"/>
              </a:rPr>
              <a:t>)</a:t>
            </a:r>
            <a:endParaRPr lang="pt-BR" sz="2800" b="1">
              <a:solidFill>
                <a:srgbClr val="595959"/>
              </a:solidFill>
              <a:latin typeface="+mj-lt"/>
            </a:endParaRPr>
          </a:p>
        </p:txBody>
      </p:sp>
      <p:sp>
        <p:nvSpPr>
          <p:cNvPr id="15" name="Balão de Fala: Retângulo com Cantos Arredondados 14">
            <a:extLst>
              <a:ext uri="{FF2B5EF4-FFF2-40B4-BE49-F238E27FC236}">
                <a16:creationId xmlns:a16="http://schemas.microsoft.com/office/drawing/2014/main" id="{0C74AC05-8CFC-21E2-863B-96875021111F}"/>
              </a:ext>
            </a:extLst>
          </p:cNvPr>
          <p:cNvSpPr/>
          <p:nvPr/>
        </p:nvSpPr>
        <p:spPr>
          <a:xfrm>
            <a:off x="8332838" y="274492"/>
            <a:ext cx="3495367" cy="2232579"/>
          </a:xfrm>
          <a:prstGeom prst="wedgeRoundRectCallout">
            <a:avLst>
              <a:gd name="adj1" fmla="val 56637"/>
              <a:gd name="adj2" fmla="val -54757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Recursos lúdicos são muito bem-vindos!</a:t>
            </a:r>
          </a:p>
        </p:txBody>
      </p:sp>
      <p:sp>
        <p:nvSpPr>
          <p:cNvPr id="16" name="Google Shape;211;g12754d167e0_0_4">
            <a:extLst>
              <a:ext uri="{FF2B5EF4-FFF2-40B4-BE49-F238E27FC236}">
                <a16:creationId xmlns:a16="http://schemas.microsoft.com/office/drawing/2014/main" id="{61B4B54C-1BA8-567E-57BC-024DCD2F9951}"/>
              </a:ext>
            </a:extLst>
          </p:cNvPr>
          <p:cNvSpPr txBox="1"/>
          <p:nvPr/>
        </p:nvSpPr>
        <p:spPr>
          <a:xfrm>
            <a:off x="543980" y="35397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Incentivo inicial</a:t>
            </a:r>
            <a:endParaRPr lang="pt-BR" sz="4400" b="1" i="1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455D9D-FB51-902F-6B9A-9E81FE634E49}"/>
              </a:ext>
            </a:extLst>
          </p:cNvPr>
          <p:cNvSpPr txBox="1"/>
          <p:nvPr/>
        </p:nvSpPr>
        <p:spPr>
          <a:xfrm rot="19943334">
            <a:off x="1250005" y="1750544"/>
            <a:ext cx="1137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>
                <a:solidFill>
                  <a:srgbClr val="DEF2F1"/>
                </a:solidFill>
                <a:latin typeface="+mn-lt"/>
                <a:sym typeface="Wingdings 3" panose="05040102010807070707" pitchFamily="18" charset="2"/>
              </a:rPr>
              <a:t></a:t>
            </a:r>
            <a:endParaRPr lang="pt-BR" sz="32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2C0E38D-351C-AA4B-01C6-8422533982E6}"/>
              </a:ext>
            </a:extLst>
          </p:cNvPr>
          <p:cNvSpPr txBox="1"/>
          <p:nvPr/>
        </p:nvSpPr>
        <p:spPr>
          <a:xfrm>
            <a:off x="306526" y="2507071"/>
            <a:ext cx="7818173" cy="584775"/>
          </a:xfrm>
          <a:prstGeom prst="rect">
            <a:avLst/>
          </a:prstGeom>
          <a:noFill/>
          <a:ln>
            <a:solidFill>
              <a:srgbClr val="DEF2F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DEF2F1"/>
              </a:buClr>
            </a:pPr>
            <a:r>
              <a:rPr lang="pt-BR"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Corbel"/>
              </a:rPr>
              <a:t>Introdução / Sensibilização / Motivação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5BAE511-DD63-97CD-DEE0-6B27AC0D29CF}"/>
              </a:ext>
            </a:extLst>
          </p:cNvPr>
          <p:cNvSpPr txBox="1"/>
          <p:nvPr/>
        </p:nvSpPr>
        <p:spPr>
          <a:xfrm>
            <a:off x="4887249" y="6154448"/>
            <a:ext cx="6474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595959"/>
                </a:solidFill>
                <a:latin typeface="+mj-lt"/>
              </a:rPr>
              <a:t> </a:t>
            </a:r>
            <a:r>
              <a:rPr lang="pt-BR" sz="2800">
                <a:solidFill>
                  <a:srgbClr val="595959"/>
                </a:solidFill>
                <a:latin typeface="+mj-lt"/>
              </a:rPr>
              <a:t>músi</a:t>
            </a:r>
            <a:r>
              <a:rPr lang="pt-BR" sz="2800" i="0">
                <a:solidFill>
                  <a:srgbClr val="595959"/>
                </a:solidFill>
                <a:effectLst/>
                <a:latin typeface="+mj-lt"/>
              </a:rPr>
              <a:t>ca favorita de Chico Xavier </a:t>
            </a:r>
            <a:endParaRPr lang="pt-BR" sz="2800">
              <a:solidFill>
                <a:srgbClr val="595959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D2BED01-15A6-9D5C-CFA5-EC4B70C34AF3}"/>
              </a:ext>
            </a:extLst>
          </p:cNvPr>
          <p:cNvSpPr txBox="1"/>
          <p:nvPr/>
        </p:nvSpPr>
        <p:spPr>
          <a:xfrm rot="18915556">
            <a:off x="4400632" y="5754968"/>
            <a:ext cx="1137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>
                <a:solidFill>
                  <a:srgbClr val="595959"/>
                </a:solidFill>
                <a:latin typeface="+mn-lt"/>
                <a:sym typeface="Wingdings 3" panose="05040102010807070707" pitchFamily="18" charset="2"/>
              </a:rPr>
              <a:t></a:t>
            </a:r>
            <a:endParaRPr lang="pt-BR" sz="32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9" grpId="0"/>
      <p:bldP spid="10" grpId="0"/>
      <p:bldP spid="15" grpId="0" animBg="1"/>
      <p:bldP spid="15" grpId="1" animBg="1"/>
      <p:bldP spid="2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pessoa, no interior, criança, grupo&#10;&#10;Descrição gerada automaticamente">
            <a:extLst>
              <a:ext uri="{FF2B5EF4-FFF2-40B4-BE49-F238E27FC236}">
                <a16:creationId xmlns:a16="http://schemas.microsoft.com/office/drawing/2014/main" id="{B21DA51F-7C01-4207-AB49-D0516725C8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783990-AF9F-42CA-A7DE-7D23D216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641" y="2833234"/>
            <a:ext cx="8972778" cy="2611821"/>
          </a:xfrm>
        </p:spPr>
        <p:txBody>
          <a:bodyPr>
            <a:normAutofit fontScale="90000"/>
          </a:bodyPr>
          <a:lstStyle/>
          <a:p>
            <a:r>
              <a:rPr lang="pt-BR" sz="6600"/>
              <a:t>E</a:t>
            </a:r>
            <a:r>
              <a:rPr lang="pt-BR" sz="6600" b="0" i="0" u="none" strike="noStrike">
                <a:effectLst/>
              </a:rPr>
              <a:t>strutura  dos planos  de aula (sugestões)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8755A-EE57-461F-AD0D-6B122149A6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1555" y="6338434"/>
            <a:ext cx="5297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8003B-DFC8-406A-94E4-789181BC28A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32EDD-36AA-4332-9FBD-64E724B1F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/>
              <a:t>Momento 3</a:t>
            </a:r>
          </a:p>
        </p:txBody>
      </p:sp>
    </p:spTree>
    <p:extLst>
      <p:ext uri="{BB962C8B-B14F-4D97-AF65-F5344CB8AC3E}">
        <p14:creationId xmlns:p14="http://schemas.microsoft.com/office/powerpoint/2010/main" val="9169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422DCE05-DB12-73B9-9099-72842C9545F7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40BA3F-D446-EFC9-C7D6-00C9BB3472DF}"/>
              </a:ext>
            </a:extLst>
          </p:cNvPr>
          <p:cNvSpPr txBox="1"/>
          <p:nvPr/>
        </p:nvSpPr>
        <p:spPr>
          <a:xfrm>
            <a:off x="543981" y="2247211"/>
            <a:ext cx="7597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  <a:sym typeface="Wingdings 3" panose="05040102010807070707" pitchFamily="18" charset="2"/>
              </a:rPr>
              <a:t>Descrever </a:t>
            </a:r>
            <a:r>
              <a:rPr lang="pt-BR" sz="3200">
                <a:latin typeface="+mj-lt"/>
              </a:rPr>
              <a:t>como será desenvolvido o conteúdo doutrinário para atingir os</a:t>
            </a:r>
            <a:endParaRPr lang="pt-BR" sz="3200">
              <a:latin typeface="+mj-lt"/>
              <a:sym typeface="Wingdings 3" panose="05040102010807070707" pitchFamily="18" charset="2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1E68FB-7FD1-A167-D462-C51E5ADE02F2}"/>
              </a:ext>
            </a:extLst>
          </p:cNvPr>
          <p:cNvSpPr txBox="1"/>
          <p:nvPr/>
        </p:nvSpPr>
        <p:spPr>
          <a:xfrm>
            <a:off x="26661" y="5541163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51EFDE-1C7A-4506-C6A9-D527A7344893}"/>
              </a:ext>
            </a:extLst>
          </p:cNvPr>
          <p:cNvSpPr txBox="1"/>
          <p:nvPr/>
        </p:nvSpPr>
        <p:spPr>
          <a:xfrm>
            <a:off x="1141067" y="5513033"/>
            <a:ext cx="108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0">
                <a:solidFill>
                  <a:srgbClr val="595959"/>
                </a:solidFill>
                <a:effectLst/>
                <a:latin typeface="+mj-lt"/>
              </a:rPr>
              <a:t>Aula com c</a:t>
            </a:r>
            <a:r>
              <a:rPr lang="pt-BR" sz="2800">
                <a:solidFill>
                  <a:srgbClr val="595959"/>
                </a:solidFill>
                <a:latin typeface="+mj-lt"/>
              </a:rPr>
              <a:t>ontação de história da vida de Chico Xavier utilizando </a:t>
            </a:r>
            <a:r>
              <a:rPr lang="pt-BR" sz="2800">
                <a:solidFill>
                  <a:srgbClr val="595959"/>
                </a:solidFill>
              </a:rPr>
              <a:t>personagens feitos de cone de papel.</a:t>
            </a:r>
            <a:endParaRPr lang="pt-BR" sz="280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C03D0B46-F852-3DED-102D-CB80EBAA356F}"/>
              </a:ext>
            </a:extLst>
          </p:cNvPr>
          <p:cNvSpPr/>
          <p:nvPr/>
        </p:nvSpPr>
        <p:spPr>
          <a:xfrm>
            <a:off x="8288594" y="243631"/>
            <a:ext cx="3495367" cy="2291752"/>
          </a:xfrm>
          <a:prstGeom prst="wedgeRoundRectCallout">
            <a:avLst>
              <a:gd name="adj1" fmla="val 57016"/>
              <a:gd name="adj2" fmla="val -53410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Utilizar linguajar apropriado à idade dos educandos</a:t>
            </a:r>
          </a:p>
        </p:txBody>
      </p:sp>
      <p:sp>
        <p:nvSpPr>
          <p:cNvPr id="13" name="Google Shape;211;g12754d167e0_0_4">
            <a:extLst>
              <a:ext uri="{FF2B5EF4-FFF2-40B4-BE49-F238E27FC236}">
                <a16:creationId xmlns:a16="http://schemas.microsoft.com/office/drawing/2014/main" id="{13F262FE-756C-4D72-023B-5D032478F321}"/>
              </a:ext>
            </a:extLst>
          </p:cNvPr>
          <p:cNvSpPr txBox="1"/>
          <p:nvPr/>
        </p:nvSpPr>
        <p:spPr>
          <a:xfrm>
            <a:off x="543981" y="39086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Desenvolvimento</a:t>
            </a:r>
            <a:endParaRPr lang="pt-BR" sz="4400" b="1" i="1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85BDA7C-53A9-E270-B343-93A900024A9A}"/>
              </a:ext>
            </a:extLst>
          </p:cNvPr>
          <p:cNvSpPr txBox="1"/>
          <p:nvPr/>
        </p:nvSpPr>
        <p:spPr>
          <a:xfrm>
            <a:off x="1037831" y="3194933"/>
            <a:ext cx="10746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>
                <a:latin typeface="+mj-lt"/>
              </a:rPr>
              <a:t>objetivos, assim como  </a:t>
            </a:r>
            <a:r>
              <a:rPr lang="pt-BR" sz="3200">
                <a:latin typeface="+mj-lt"/>
                <a:sym typeface="Wingdings 3" panose="05040102010807070707" pitchFamily="18" charset="2"/>
              </a:rPr>
              <a:t>ações, atividades, recursos didáticos e metodologia de ensino</a:t>
            </a:r>
          </a:p>
        </p:txBody>
      </p:sp>
    </p:spTree>
    <p:extLst>
      <p:ext uri="{BB962C8B-B14F-4D97-AF65-F5344CB8AC3E}">
        <p14:creationId xmlns:p14="http://schemas.microsoft.com/office/powerpoint/2010/main" val="37632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8" grpId="0"/>
      <p:bldP spid="9" grpId="0"/>
      <p:bldP spid="12" grpId="0" animBg="1"/>
      <p:bldP spid="12" grpId="1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844374AE-7BEB-1283-C760-34061793579B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5DDD53-BBC4-52C1-CB45-153A4CE84093}"/>
              </a:ext>
            </a:extLst>
          </p:cNvPr>
          <p:cNvSpPr txBox="1"/>
          <p:nvPr/>
        </p:nvSpPr>
        <p:spPr>
          <a:xfrm>
            <a:off x="26661" y="550379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35E262A-56C7-90EE-BA9E-3F582CEF4322}"/>
              </a:ext>
            </a:extLst>
          </p:cNvPr>
          <p:cNvSpPr txBox="1"/>
          <p:nvPr/>
        </p:nvSpPr>
        <p:spPr>
          <a:xfrm>
            <a:off x="1121959" y="5501542"/>
            <a:ext cx="108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595959"/>
                </a:solidFill>
              </a:rPr>
              <a:t>Jogo de tabuleiro humano (folhas de sulfite coloridas no chão da sala), a cada acerto avança 1 casa, errou retorna 2 casas.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83FDD4-3D9E-BAAC-C8F5-546480BF1768}"/>
              </a:ext>
            </a:extLst>
          </p:cNvPr>
          <p:cNvSpPr txBox="1"/>
          <p:nvPr/>
        </p:nvSpPr>
        <p:spPr>
          <a:xfrm>
            <a:off x="613053" y="1969122"/>
            <a:ext cx="7719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</a:rPr>
              <a:t>Instrumento para averiguar se o objetivo foi alcançado, seja individual ou em grupo </a:t>
            </a:r>
          </a:p>
        </p:txBody>
      </p:sp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C7A952FA-5592-3C6D-7630-89364348B0DE}"/>
              </a:ext>
            </a:extLst>
          </p:cNvPr>
          <p:cNvSpPr/>
          <p:nvPr/>
        </p:nvSpPr>
        <p:spPr>
          <a:xfrm>
            <a:off x="8332838" y="274493"/>
            <a:ext cx="3495367" cy="2375190"/>
          </a:xfrm>
          <a:prstGeom prst="wedgeRoundRectCallout">
            <a:avLst>
              <a:gd name="adj1" fmla="val 57774"/>
              <a:gd name="adj2" fmla="val -56104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Serve de autoavaliação para o educador</a:t>
            </a:r>
          </a:p>
        </p:txBody>
      </p:sp>
      <p:sp>
        <p:nvSpPr>
          <p:cNvPr id="15" name="Google Shape;211;g12754d167e0_0_4">
            <a:extLst>
              <a:ext uri="{FF2B5EF4-FFF2-40B4-BE49-F238E27FC236}">
                <a16:creationId xmlns:a16="http://schemas.microsoft.com/office/drawing/2014/main" id="{5926D87F-1FBB-7D00-569A-7B965D005352}"/>
              </a:ext>
            </a:extLst>
          </p:cNvPr>
          <p:cNvSpPr txBox="1"/>
          <p:nvPr/>
        </p:nvSpPr>
        <p:spPr>
          <a:xfrm>
            <a:off x="573476" y="35397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Avaliação</a:t>
            </a:r>
            <a:endParaRPr lang="pt-BR" sz="4400" b="1" i="1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656F39-B129-E180-FEBF-333D671D7274}"/>
              </a:ext>
            </a:extLst>
          </p:cNvPr>
          <p:cNvSpPr txBox="1"/>
          <p:nvPr/>
        </p:nvSpPr>
        <p:spPr>
          <a:xfrm>
            <a:off x="613053" y="3612570"/>
            <a:ext cx="11333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</a:rPr>
              <a:t>Vá além dos questionários </a:t>
            </a:r>
            <a:r>
              <a:rPr lang="pt-BR" sz="3200">
                <a:solidFill>
                  <a:srgbClr val="DEF2F1"/>
                </a:solidFill>
                <a:latin typeface="+mj-lt"/>
                <a:sym typeface="Wingdings 3" panose="05040102010807070707" pitchFamily="18" charset="2"/>
              </a:rPr>
              <a:t> </a:t>
            </a:r>
            <a:r>
              <a:rPr lang="pt-BR" sz="3200">
                <a:latin typeface="+mj-lt"/>
              </a:rPr>
              <a:t>crie ferramentas avaliativas provenientes das brincadeiras infantis</a:t>
            </a:r>
          </a:p>
        </p:txBody>
      </p:sp>
    </p:spTree>
    <p:extLst>
      <p:ext uri="{BB962C8B-B14F-4D97-AF65-F5344CB8AC3E}">
        <p14:creationId xmlns:p14="http://schemas.microsoft.com/office/powerpoint/2010/main" val="222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  <p:bldP spid="9" grpId="0"/>
      <p:bldP spid="12" grpId="0" animBg="1"/>
      <p:bldP spid="12" grpId="1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117CD6A-EABA-3020-4190-9DCF8424ACA8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DE1565-8B3E-707D-D679-3C6F956CB964}"/>
              </a:ext>
            </a:extLst>
          </p:cNvPr>
          <p:cNvSpPr txBox="1"/>
          <p:nvPr/>
        </p:nvSpPr>
        <p:spPr>
          <a:xfrm>
            <a:off x="602973" y="1994474"/>
            <a:ext cx="7729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</a:rPr>
              <a:t>É um reforço do aprendizado por meio de atividades individuais ou em grupo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8DD247-3BF1-5916-A43E-8F3B6AFDFE8E}"/>
              </a:ext>
            </a:extLst>
          </p:cNvPr>
          <p:cNvSpPr txBox="1"/>
          <p:nvPr/>
        </p:nvSpPr>
        <p:spPr>
          <a:xfrm>
            <a:off x="26661" y="5488155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76B4AB-27A5-C592-98CC-5D402867AA78}"/>
              </a:ext>
            </a:extLst>
          </p:cNvPr>
          <p:cNvSpPr txBox="1"/>
          <p:nvPr/>
        </p:nvSpPr>
        <p:spPr>
          <a:xfrm>
            <a:off x="1141067" y="5487471"/>
            <a:ext cx="10805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595959"/>
                </a:solidFill>
                <a:latin typeface="+mj-lt"/>
              </a:rPr>
              <a:t>Jogo da batata quente – questionando o evangelizando que parte da história ele mais gostou, o que aconteceu naquele momento, quais os sentimentos.</a:t>
            </a:r>
          </a:p>
        </p:txBody>
      </p:sp>
      <p:sp>
        <p:nvSpPr>
          <p:cNvPr id="14" name="Balão de Fala: Retângulo com Cantos Arredondados 13">
            <a:extLst>
              <a:ext uri="{FF2B5EF4-FFF2-40B4-BE49-F238E27FC236}">
                <a16:creationId xmlns:a16="http://schemas.microsoft.com/office/drawing/2014/main" id="{8C03FB38-78AF-3C02-4F76-7A69D0076D61}"/>
              </a:ext>
            </a:extLst>
          </p:cNvPr>
          <p:cNvSpPr/>
          <p:nvPr/>
        </p:nvSpPr>
        <p:spPr>
          <a:xfrm>
            <a:off x="8332839" y="274493"/>
            <a:ext cx="3495367" cy="2925908"/>
          </a:xfrm>
          <a:prstGeom prst="wedgeRoundRectCallout">
            <a:avLst>
              <a:gd name="adj1" fmla="val 55878"/>
              <a:gd name="adj2" fmla="val -54308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Explore a sua imaginação: um jogo, um cartaz, uma vivência</a:t>
            </a:r>
          </a:p>
        </p:txBody>
      </p:sp>
      <p:sp>
        <p:nvSpPr>
          <p:cNvPr id="17" name="Google Shape;211;g12754d167e0_0_4">
            <a:extLst>
              <a:ext uri="{FF2B5EF4-FFF2-40B4-BE49-F238E27FC236}">
                <a16:creationId xmlns:a16="http://schemas.microsoft.com/office/drawing/2014/main" id="{84CB51D5-72EF-9C54-17F0-56F44CAD7802}"/>
              </a:ext>
            </a:extLst>
          </p:cNvPr>
          <p:cNvSpPr txBox="1"/>
          <p:nvPr/>
        </p:nvSpPr>
        <p:spPr>
          <a:xfrm>
            <a:off x="596939" y="358357"/>
            <a:ext cx="6458488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Fixação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9F98017-6EA5-33B5-6C73-19BE37339C8E}"/>
              </a:ext>
            </a:extLst>
          </p:cNvPr>
          <p:cNvSpPr txBox="1"/>
          <p:nvPr/>
        </p:nvSpPr>
        <p:spPr>
          <a:xfrm>
            <a:off x="632469" y="3035299"/>
            <a:ext cx="8039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</a:rPr>
              <a:t>Relembrar partes importantes que auxiliem na memorização do conteúdo</a:t>
            </a:r>
          </a:p>
        </p:txBody>
      </p:sp>
    </p:spTree>
    <p:extLst>
      <p:ext uri="{BB962C8B-B14F-4D97-AF65-F5344CB8AC3E}">
        <p14:creationId xmlns:p14="http://schemas.microsoft.com/office/powerpoint/2010/main" val="19994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8" grpId="0"/>
      <p:bldP spid="9" grpId="0"/>
      <p:bldP spid="14" grpId="0" animBg="1"/>
      <p:bldP spid="14" grpId="1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38A9D7E2-C195-8E68-59EE-923D9359F6F5}"/>
              </a:ext>
            </a:extLst>
          </p:cNvPr>
          <p:cNvSpPr/>
          <p:nvPr/>
        </p:nvSpPr>
        <p:spPr>
          <a:xfrm>
            <a:off x="0" y="5462582"/>
            <a:ext cx="12192000" cy="1395418"/>
          </a:xfrm>
          <a:prstGeom prst="rect">
            <a:avLst/>
          </a:prstGeom>
          <a:solidFill>
            <a:srgbClr val="DE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9595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4222BE-8239-011C-0556-FA8E304B8FCF}"/>
              </a:ext>
            </a:extLst>
          </p:cNvPr>
          <p:cNvSpPr txBox="1"/>
          <p:nvPr/>
        </p:nvSpPr>
        <p:spPr>
          <a:xfrm>
            <a:off x="573476" y="2045173"/>
            <a:ext cx="775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</a:rPr>
              <a:t>Relacionar todo o material utilizado para confecção do plano de aula: livros, revistas, sites, fontes das imagens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73E358-644C-4FA3-FA7F-57529CB9BC6F}"/>
              </a:ext>
            </a:extLst>
          </p:cNvPr>
          <p:cNvSpPr txBox="1"/>
          <p:nvPr/>
        </p:nvSpPr>
        <p:spPr>
          <a:xfrm>
            <a:off x="36741" y="550233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Arial Narrow" panose="020B0606020202030204" pitchFamily="34" charset="0"/>
              </a:rPr>
              <a:t>EXEMPLO:</a:t>
            </a:r>
          </a:p>
        </p:txBody>
      </p:sp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08E19064-18C1-D46A-D788-8D7620A3B861}"/>
              </a:ext>
            </a:extLst>
          </p:cNvPr>
          <p:cNvSpPr/>
          <p:nvPr/>
        </p:nvSpPr>
        <p:spPr>
          <a:xfrm>
            <a:off x="8332838" y="274492"/>
            <a:ext cx="3495367" cy="2951303"/>
          </a:xfrm>
          <a:prstGeom prst="wedgeRoundRectCallout">
            <a:avLst>
              <a:gd name="adj1" fmla="val 57016"/>
              <a:gd name="adj2" fmla="val -55206"/>
              <a:gd name="adj3" fmla="val 16667"/>
            </a:avLst>
          </a:prstGeom>
          <a:solidFill>
            <a:srgbClr val="FFB600"/>
          </a:solidFill>
          <a:ln w="3175"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Dica: </a:t>
            </a:r>
          </a:p>
          <a:p>
            <a:pPr>
              <a:spcBef>
                <a:spcPts val="1000"/>
              </a:spcBef>
            </a:pPr>
            <a:r>
              <a:rPr lang="pt-B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Utilize banco de imagens gratuitas, mas não deixe de citar a fonte</a:t>
            </a:r>
          </a:p>
        </p:txBody>
      </p:sp>
      <p:sp>
        <p:nvSpPr>
          <p:cNvPr id="13" name="Google Shape;211;g12754d167e0_0_4">
            <a:extLst>
              <a:ext uri="{FF2B5EF4-FFF2-40B4-BE49-F238E27FC236}">
                <a16:creationId xmlns:a16="http://schemas.microsoft.com/office/drawing/2014/main" id="{5728684D-DD26-08A9-7603-C1E3E85D0F56}"/>
              </a:ext>
            </a:extLst>
          </p:cNvPr>
          <p:cNvSpPr txBox="1"/>
          <p:nvPr/>
        </p:nvSpPr>
        <p:spPr>
          <a:xfrm>
            <a:off x="573476" y="353970"/>
            <a:ext cx="117762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PLANO DE AULA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DEF2F1"/>
              </a:buClr>
              <a:buSzPct val="100000"/>
            </a:pPr>
            <a:r>
              <a:rPr lang="pt-BR" sz="4400" b="1" i="1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Referências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AEA9F07-FB97-E1B9-F711-E05CFFF2A23B}"/>
              </a:ext>
            </a:extLst>
          </p:cNvPr>
          <p:cNvSpPr txBox="1"/>
          <p:nvPr/>
        </p:nvSpPr>
        <p:spPr>
          <a:xfrm>
            <a:off x="544823" y="4014078"/>
            <a:ext cx="11283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EF2F1"/>
              </a:buClr>
              <a:buFont typeface="Wingdings" panose="05000000000000000000" pitchFamily="2" charset="2"/>
              <a:buChar char="§"/>
            </a:pPr>
            <a:r>
              <a:rPr lang="pt-BR" sz="3200">
                <a:latin typeface="+mj-lt"/>
                <a:sym typeface="Wingdings 3" panose="05040102010807070707" pitchFamily="18" charset="2"/>
              </a:rPr>
              <a:t>Dar os créditos aos autores é respeitar a Lei 9610/98 dos Direitos Autorais</a:t>
            </a:r>
            <a:endParaRPr lang="pt-BR" sz="3200">
              <a:latin typeface="+mj-l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AC27477-E6D9-4934-B5CA-5CB355543949}"/>
              </a:ext>
            </a:extLst>
          </p:cNvPr>
          <p:cNvSpPr txBox="1"/>
          <p:nvPr/>
        </p:nvSpPr>
        <p:spPr>
          <a:xfrm>
            <a:off x="1227964" y="5449447"/>
            <a:ext cx="1096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600"/>
            </a:pPr>
            <a:r>
              <a:rPr lang="pt-BR" sz="2800" dirty="0">
                <a:solidFill>
                  <a:srgbClr val="595959"/>
                </a:solidFill>
                <a:latin typeface="+mj-lt"/>
              </a:rPr>
              <a:t>ANDRADE, Paula. Biografia de Chico Xavier. Disponível em </a:t>
            </a:r>
            <a:r>
              <a:rPr lang="pt-BR" sz="1600" dirty="0">
                <a:solidFill>
                  <a:srgbClr val="595959"/>
                </a:solidFill>
                <a:latin typeface="+mj-lt"/>
              </a:rPr>
              <a:t>&lt;</a:t>
            </a:r>
            <a:r>
              <a:rPr lang="pt-BR" sz="1600" dirty="0">
                <a:solidFill>
                  <a:srgbClr val="595959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https://aprendizadocomamor.blog spot.com/2014/05/28-aula-biografia-de-chico-xavier.html</a:t>
            </a:r>
            <a:r>
              <a:rPr lang="pt-BR" sz="1600" dirty="0">
                <a:solidFill>
                  <a:srgbClr val="595959"/>
                </a:solidFill>
                <a:latin typeface="+mj-lt"/>
              </a:rPr>
              <a:t>&gt; </a:t>
            </a:r>
            <a:r>
              <a:rPr lang="pt-BR" sz="2800" dirty="0">
                <a:solidFill>
                  <a:srgbClr val="595959"/>
                </a:solidFill>
                <a:latin typeface="+mj-lt"/>
              </a:rPr>
              <a:t>. Acesso em 21 mar 2022.</a:t>
            </a:r>
          </a:p>
        </p:txBody>
      </p:sp>
    </p:spTree>
    <p:extLst>
      <p:ext uri="{BB962C8B-B14F-4D97-AF65-F5344CB8AC3E}">
        <p14:creationId xmlns:p14="http://schemas.microsoft.com/office/powerpoint/2010/main" val="23216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8" grpId="0"/>
      <p:bldP spid="12" grpId="0" animBg="1"/>
      <p:bldP spid="12" grpId="1" animBg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9">
            <a:extLst>
              <a:ext uri="{FF2B5EF4-FFF2-40B4-BE49-F238E27FC236}">
                <a16:creationId xmlns:a16="http://schemas.microsoft.com/office/drawing/2014/main" id="{0B100ADE-8C2E-1410-1619-C86EA99CE04C}"/>
              </a:ext>
            </a:extLst>
          </p:cNvPr>
          <p:cNvSpPr txBox="1">
            <a:spLocks/>
          </p:cNvSpPr>
          <p:nvPr/>
        </p:nvSpPr>
        <p:spPr>
          <a:xfrm>
            <a:off x="187037" y="164866"/>
            <a:ext cx="12004963" cy="64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2600" dirty="0"/>
          </a:p>
          <a:p>
            <a:pPr>
              <a:buSzPts val="2600"/>
            </a:pPr>
            <a:r>
              <a:rPr lang="pt-B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REFERÊNCIAS </a:t>
            </a:r>
          </a:p>
          <a:p>
            <a:pPr>
              <a:buSzPts val="2600"/>
            </a:pPr>
            <a:r>
              <a:rPr lang="pt-BR" sz="2000" dirty="0"/>
              <a:t>1) Centro Espírita Bezerra de Menezes. Disponível em: </a:t>
            </a:r>
            <a:r>
              <a:rPr lang="pt-BR" sz="1800" dirty="0">
                <a:hlinkClick r:id="rId3"/>
              </a:rPr>
              <a:t>https://cebm.org.br/evangelizar-</a:t>
            </a:r>
            <a:r>
              <a:rPr lang="pt-BR" sz="1800" dirty="0" err="1">
                <a:hlinkClick r:id="rId3"/>
              </a:rPr>
              <a:t>euripedesbarsanulfo</a:t>
            </a:r>
            <a:r>
              <a:rPr lang="pt-BR" sz="2000" dirty="0">
                <a:hlinkClick r:id="rId3"/>
              </a:rPr>
              <a:t>/</a:t>
            </a:r>
            <a:r>
              <a:rPr lang="pt-BR" sz="2000" dirty="0"/>
              <a:t>. Acesso em 16 maio 2022.</a:t>
            </a:r>
            <a:endParaRPr lang="pt-BR" sz="1100" dirty="0"/>
          </a:p>
          <a:p>
            <a:r>
              <a:rPr lang="pt-BR" sz="2000" dirty="0"/>
              <a:t>2) FRANCO, Divaldo. Espírito Joanna De </a:t>
            </a:r>
            <a:r>
              <a:rPr lang="pt-BR" sz="2000" dirty="0" err="1"/>
              <a:t>Ângelis</a:t>
            </a:r>
            <a:r>
              <a:rPr lang="pt-BR" sz="2000" dirty="0"/>
              <a:t>. </a:t>
            </a:r>
            <a:r>
              <a:rPr lang="pt-BR" sz="2000" b="1" dirty="0"/>
              <a:t>Espírito e vida. </a:t>
            </a:r>
            <a:r>
              <a:rPr lang="pt-BR" sz="2000" dirty="0"/>
              <a:t>Salvador: LEAL, 1991.</a:t>
            </a:r>
            <a:endParaRPr lang="pt-BR" sz="1100" dirty="0"/>
          </a:p>
          <a:p>
            <a:pPr>
              <a:buSzPts val="2600"/>
            </a:pPr>
            <a:r>
              <a:rPr lang="pt-BR" sz="2000" dirty="0"/>
              <a:t>3) KARDEC, Allan. </a:t>
            </a:r>
            <a:r>
              <a:rPr lang="pt-BR" sz="2000" b="1" dirty="0"/>
              <a:t>O livro dos Espíritos. </a:t>
            </a:r>
            <a:r>
              <a:rPr lang="pt-BR" sz="2000" dirty="0"/>
              <a:t> São Paulo: Edições FEESP, 2017.</a:t>
            </a:r>
          </a:p>
          <a:p>
            <a:pPr>
              <a:buSzPts val="2600"/>
            </a:pPr>
            <a:r>
              <a:rPr lang="pt-BR" sz="2000" dirty="0"/>
              <a:t>4) KARDEC, Allan. </a:t>
            </a:r>
            <a:r>
              <a:rPr lang="pt-BR" sz="2000" b="1" dirty="0"/>
              <a:t>O livro dos médiuns</a:t>
            </a:r>
            <a:r>
              <a:rPr lang="pt-BR" sz="2000" dirty="0"/>
              <a:t>. Ide Editora, 2008.</a:t>
            </a:r>
            <a:endParaRPr lang="pt-BR" sz="1100" dirty="0"/>
          </a:p>
          <a:p>
            <a:pPr>
              <a:buSzPts val="2600"/>
            </a:pPr>
            <a:r>
              <a:rPr lang="pt-BR" sz="2000" dirty="0"/>
              <a:t>5) ROCHA, Cecília. </a:t>
            </a:r>
            <a:r>
              <a:rPr lang="pt-BR" sz="2000" b="1" dirty="0"/>
              <a:t>Pelos caminhos da evangelização.</a:t>
            </a:r>
            <a:r>
              <a:rPr lang="pt-BR" sz="2000" dirty="0"/>
              <a:t> Rio de Janeiro: FEB, 2011.</a:t>
            </a:r>
            <a:endParaRPr lang="pt-BR" sz="1100" dirty="0"/>
          </a:p>
          <a:p>
            <a:pPr>
              <a:buSzPts val="2600"/>
            </a:pPr>
            <a:r>
              <a:rPr lang="pt-BR" sz="2000" dirty="0"/>
              <a:t>6) Sublime sementeira: evangelização espírita infantojuvenil. Brasília: FEB, 2012.</a:t>
            </a:r>
          </a:p>
          <a:p>
            <a:pPr>
              <a:buSzPts val="2600"/>
            </a:pPr>
            <a:r>
              <a:rPr lang="pt-BR" sz="2000" dirty="0"/>
              <a:t>7) FEESP. </a:t>
            </a:r>
            <a:r>
              <a:rPr lang="pt-BR" sz="2000" b="1" dirty="0"/>
              <a:t>CEPE- Curso Espírita de Preparação de Educadores.</a:t>
            </a:r>
            <a:r>
              <a:rPr lang="pt-BR" sz="2000" dirty="0"/>
              <a:t> São Paulo: FEESP, 2013.</a:t>
            </a:r>
          </a:p>
          <a:p>
            <a:pPr>
              <a:buSzPts val="2600"/>
            </a:pPr>
            <a:r>
              <a:rPr lang="pt-BR" sz="2000" dirty="0"/>
              <a:t>8) CAMINHO, Mocidade Espírita do. </a:t>
            </a:r>
            <a:r>
              <a:rPr lang="pt-BR" sz="2000" b="1" dirty="0"/>
              <a:t>CHICO, Um homem chamado Amor</a:t>
            </a:r>
            <a:r>
              <a:rPr lang="pt-BR" sz="2000" dirty="0"/>
              <a:t>. Disponível em: &lt; </a:t>
            </a:r>
            <a:r>
              <a:rPr lang="pt-BR" sz="2000" dirty="0">
                <a:hlinkClick r:id="rId4"/>
              </a:rPr>
              <a:t>http://aprendizesdocaminho.blogspot.com/2010/03/ chico-um-homem-chamado-amor.html</a:t>
            </a:r>
            <a:r>
              <a:rPr lang="pt-BR" sz="2000" dirty="0"/>
              <a:t>&gt;. Acesso em 27 março 2022.</a:t>
            </a:r>
          </a:p>
          <a:p>
            <a:pPr>
              <a:buSzPts val="2600"/>
            </a:pPr>
            <a:r>
              <a:rPr lang="pt-BR" sz="2000" dirty="0"/>
              <a:t>9) ANDRADE, Paula. </a:t>
            </a:r>
            <a:r>
              <a:rPr lang="pt-BR" sz="2000" b="1" dirty="0"/>
              <a:t>Biografia de Chico Xavier</a:t>
            </a:r>
            <a:r>
              <a:rPr lang="pt-BR" sz="2000" dirty="0"/>
              <a:t>. Disponível em &lt; </a:t>
            </a:r>
            <a:r>
              <a:rPr lang="pt-BR" sz="2000" dirty="0">
                <a:hlinkClick r:id="rId5"/>
              </a:rPr>
              <a:t>https://aprendizadocomamor.blog spot.com/2014/05/28-aula-biografia-de-chico-xavier.html</a:t>
            </a:r>
            <a:r>
              <a:rPr lang="pt-BR" sz="2000" dirty="0"/>
              <a:t> &gt; . Acesso em 21 mar 2022.</a:t>
            </a:r>
          </a:p>
          <a:p>
            <a:pPr>
              <a:buSzPts val="2600"/>
            </a:pPr>
            <a:r>
              <a:rPr lang="pt-BR" sz="2000" dirty="0"/>
              <a:t>10) </a:t>
            </a:r>
            <a:r>
              <a:rPr lang="pt-BR" sz="2000" dirty="0" err="1"/>
              <a:t>B.Kaper</a:t>
            </a:r>
            <a:r>
              <a:rPr lang="pt-BR" sz="2000" dirty="0"/>
              <a:t>; </a:t>
            </a:r>
            <a:r>
              <a:rPr lang="pt-BR" sz="2000" dirty="0" err="1"/>
              <a:t>H.Barbosa</a:t>
            </a:r>
            <a:r>
              <a:rPr lang="pt-BR" sz="2000" dirty="0"/>
              <a:t>; </a:t>
            </a:r>
            <a:r>
              <a:rPr lang="pt-BR" sz="2000" dirty="0" err="1"/>
              <a:t>H.Deusch</a:t>
            </a:r>
            <a:r>
              <a:rPr lang="pt-BR" sz="2000" dirty="0"/>
              <a:t>. </a:t>
            </a:r>
            <a:r>
              <a:rPr lang="pt-BR" sz="2000" b="1" dirty="0"/>
              <a:t>Lili (</a:t>
            </a:r>
            <a:r>
              <a:rPr lang="pt-BR" sz="2000" b="1" dirty="0" err="1"/>
              <a:t>Hi</a:t>
            </a:r>
            <a:r>
              <a:rPr lang="pt-BR" sz="2000" b="1" dirty="0"/>
              <a:t>-Lili, </a:t>
            </a:r>
            <a:r>
              <a:rPr lang="pt-BR" sz="2000" b="1" dirty="0" err="1"/>
              <a:t>Hi-Lo</a:t>
            </a:r>
            <a:r>
              <a:rPr lang="pt-BR" sz="2000" b="1" dirty="0"/>
              <a:t>). </a:t>
            </a:r>
            <a:r>
              <a:rPr lang="pt-BR" sz="2000" dirty="0"/>
              <a:t>Disponível: &lt; </a:t>
            </a:r>
            <a:r>
              <a:rPr lang="pt-BR" sz="2000" dirty="0">
                <a:hlinkClick r:id="rId6"/>
              </a:rPr>
              <a:t>https://www.youtube.com/watch ?v=D45f2nlENPo</a:t>
            </a:r>
            <a:r>
              <a:rPr lang="pt-BR" sz="2000" dirty="0"/>
              <a:t>&gt;. Acesso em 13 mar 2022.</a:t>
            </a:r>
          </a:p>
          <a:p>
            <a:pPr>
              <a:buSzPts val="2600"/>
            </a:pPr>
            <a:r>
              <a:rPr lang="pt-BR" sz="2000" dirty="0"/>
              <a:t>11) MENEGOLLA, M.; SANT´ANNA, I. </a:t>
            </a:r>
            <a:r>
              <a:rPr lang="pt-BR" sz="2000" b="1" dirty="0"/>
              <a:t>Por que planejar? Como planejar? </a:t>
            </a:r>
            <a:r>
              <a:rPr lang="pt-BR" sz="2000" dirty="0"/>
              <a:t>Rio de Janeiro: Vozes, 2014.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420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1</a:t>
            </a:r>
          </a:p>
        </p:txBody>
      </p:sp>
      <p:pic>
        <p:nvPicPr>
          <p:cNvPr id="20" name="Imagem 1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9D5B299-E270-4168-8C65-217A5E27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44"/>
          <a:stretch/>
        </p:blipFill>
        <p:spPr>
          <a:xfrm>
            <a:off x="5803949" y="-20353"/>
            <a:ext cx="6180155" cy="684607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5B8207B-421D-4B55-A56A-5C3910072030}"/>
              </a:ext>
            </a:extLst>
          </p:cNvPr>
          <p:cNvSpPr txBox="1">
            <a:spLocks/>
          </p:cNvSpPr>
          <p:nvPr/>
        </p:nvSpPr>
        <p:spPr>
          <a:xfrm>
            <a:off x="425948" y="6153510"/>
            <a:ext cx="5317898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SOARES, Cíntia Vieira; </a:t>
            </a: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Evangelizando Bebês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FEEGO,2016.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4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23033-ECAB-4500-B669-FF7F019CBD11}"/>
              </a:ext>
            </a:extLst>
          </p:cNvPr>
          <p:cNvSpPr txBox="1">
            <a:spLocks/>
          </p:cNvSpPr>
          <p:nvPr/>
        </p:nvSpPr>
        <p:spPr>
          <a:xfrm>
            <a:off x="425948" y="6153510"/>
            <a:ext cx="5317898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SOARES, Cíntia Vieira; </a:t>
            </a: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Evangelizando Bebês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FEEGO,2016.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Imagem 1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C7EFB01-CF20-48D8-828F-B2FE5C4E8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8" b="13644"/>
          <a:stretch/>
        </p:blipFill>
        <p:spPr>
          <a:xfrm>
            <a:off x="5826094" y="130819"/>
            <a:ext cx="5939958" cy="67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  <a:endParaRPr kumimoji="0" lang="pt-BR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65247EC9-0696-4F0F-A2D5-58F1F454D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379" y="465222"/>
            <a:ext cx="9501255" cy="62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1</a:t>
            </a:r>
          </a:p>
        </p:txBody>
      </p:sp>
      <p:pic>
        <p:nvPicPr>
          <p:cNvPr id="4" name="Espaço Reservado para Conteúdo 4" descr="Texto, Carta&#10;&#10;Descrição gerada automaticamente">
            <a:extLst>
              <a:ext uri="{FF2B5EF4-FFF2-40B4-BE49-F238E27FC236}">
                <a16:creationId xmlns:a16="http://schemas.microsoft.com/office/drawing/2014/main" id="{3227884D-73E9-47F8-B707-03AC106D7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91" y="0"/>
            <a:ext cx="5060604" cy="6878807"/>
          </a:xfrm>
          <a:prstGeom prst="rect">
            <a:avLst/>
          </a:prstGeom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55060B93-7686-4CE6-BE46-18C53CF7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423" y="473000"/>
            <a:ext cx="2764072" cy="997581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A804E28-C55C-46DF-8C63-3CC5EC83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432" y="1471526"/>
            <a:ext cx="5059063" cy="497002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94E9C10-B07D-449D-B282-9F058DA40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031" y="2064528"/>
            <a:ext cx="5057463" cy="574977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EEE57D76-0FF9-41B1-BCF2-345F52C2C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049" y="2776110"/>
            <a:ext cx="5057463" cy="860641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F6D3C6B-6B5F-4A61-9DA5-FA2506604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516" y="3703787"/>
            <a:ext cx="5550568" cy="3175019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</a:t>
            </a:r>
          </a:p>
        </p:txBody>
      </p:sp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:a16="http://schemas.microsoft.com/office/drawing/2014/main" id="{55D3E044-FBEB-4FDB-9FE8-3B8DF71D5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85" y="11479"/>
            <a:ext cx="5297536" cy="6835041"/>
          </a:xfrm>
          <a:prstGeom prst="rect">
            <a:avLst/>
          </a:prstGeom>
        </p:spPr>
      </p:pic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F0A9AAC5-B5F3-4191-A6BE-E8694B0E8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010" y="41556"/>
            <a:ext cx="5517747" cy="2578392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ADE6E220-9BB5-4997-835E-CC9F78EDF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011" y="3071769"/>
            <a:ext cx="5517746" cy="1603662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934497E4-3F61-4F3E-B0CB-D5A05489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885" y="4731765"/>
            <a:ext cx="5297536" cy="679046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6AF5F273-46E3-48CA-B681-93796714F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010" y="5425849"/>
            <a:ext cx="5416767" cy="1405633"/>
          </a:xfrm>
          <a:prstGeom prst="roundRect">
            <a:avLst>
              <a:gd name="adj" fmla="val 16667"/>
            </a:avLst>
          </a:prstGeom>
          <a:solidFill>
            <a:srgbClr val="FF1D1D">
              <a:alpha val="7843"/>
            </a:srgbClr>
          </a:solidFill>
          <a:ln w="381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4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1</a:t>
            </a:r>
          </a:p>
        </p:txBody>
      </p:sp>
      <p:pic>
        <p:nvPicPr>
          <p:cNvPr id="6" name="Espaço Reservado para Conteúdo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2A3DCBB-724A-43DD-BB0E-A8C5CDAF4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855" y="478277"/>
            <a:ext cx="9234008" cy="62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59C65F-72CF-4A3C-B36B-F155DB85A2E5}"/>
              </a:ext>
            </a:extLst>
          </p:cNvPr>
          <p:cNvSpPr/>
          <p:nvPr/>
        </p:nvSpPr>
        <p:spPr>
          <a:xfrm>
            <a:off x="207895" y="2284239"/>
            <a:ext cx="2003678" cy="2578393"/>
          </a:xfrm>
          <a:prstGeom prst="roundRect">
            <a:avLst/>
          </a:prstGeom>
          <a:solidFill>
            <a:srgbClr val="329FA4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Plano de Aula</a:t>
            </a:r>
            <a:b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EXEMPLO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</a:t>
            </a:r>
          </a:p>
        </p:txBody>
      </p:sp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49A1BBB-6B41-484D-A99A-71D675BF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27" y="533786"/>
            <a:ext cx="9535268" cy="61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79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3">
      <a:majorFont>
        <a:latin typeface="Montserra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1156</Words>
  <Application>Microsoft Office PowerPoint</Application>
  <PresentationFormat>Widescreen</PresentationFormat>
  <Paragraphs>169</Paragraphs>
  <Slides>24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6" baseType="lpstr">
      <vt:lpstr>Arial</vt:lpstr>
      <vt:lpstr>Arial Narrow</vt:lpstr>
      <vt:lpstr>Wingdings</vt:lpstr>
      <vt:lpstr>Tahoma</vt:lpstr>
      <vt:lpstr>Chocolate Cookies</vt:lpstr>
      <vt:lpstr>Calibri</vt:lpstr>
      <vt:lpstr>Wingdings 3</vt:lpstr>
      <vt:lpstr>Corbel</vt:lpstr>
      <vt:lpstr>Montserrat</vt:lpstr>
      <vt:lpstr>-apple-system</vt:lpstr>
      <vt:lpstr>1_Tema do Office</vt:lpstr>
      <vt:lpstr>2_Tema do Office</vt:lpstr>
      <vt:lpstr>Apresentação do PowerPoint</vt:lpstr>
      <vt:lpstr>Estrutura  dos planos  de aula (sugestões)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recaetan</dc:creator>
  <cp:lastModifiedBy>Ricardo Terini</cp:lastModifiedBy>
  <cp:revision>28</cp:revision>
  <dcterms:created xsi:type="dcterms:W3CDTF">2021-04-12T21:44:21Z</dcterms:created>
  <dcterms:modified xsi:type="dcterms:W3CDTF">2025-04-20T20:53:36Z</dcterms:modified>
</cp:coreProperties>
</file>